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9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8" r:id="rId3"/>
    <p:sldId id="296" r:id="rId4"/>
    <p:sldId id="263" r:id="rId5"/>
    <p:sldId id="305" r:id="rId6"/>
    <p:sldId id="306" r:id="rId7"/>
    <p:sldId id="284" r:id="rId8"/>
    <p:sldId id="285" r:id="rId9"/>
    <p:sldId id="289" r:id="rId10"/>
    <p:sldId id="290" r:id="rId11"/>
    <p:sldId id="292" r:id="rId12"/>
    <p:sldId id="288" r:id="rId13"/>
    <p:sldId id="291" r:id="rId14"/>
    <p:sldId id="266" r:id="rId15"/>
    <p:sldId id="267" r:id="rId16"/>
    <p:sldId id="302" r:id="rId17"/>
    <p:sldId id="303" r:id="rId18"/>
    <p:sldId id="274" r:id="rId19"/>
    <p:sldId id="275" r:id="rId20"/>
    <p:sldId id="304" r:id="rId21"/>
    <p:sldId id="294" r:id="rId22"/>
    <p:sldId id="295" r:id="rId23"/>
    <p:sldId id="280" r:id="rId24"/>
    <p:sldId id="309" r:id="rId25"/>
    <p:sldId id="286" r:id="rId26"/>
    <p:sldId id="300" r:id="rId27"/>
    <p:sldId id="301" r:id="rId28"/>
    <p:sldId id="299" r:id="rId29"/>
    <p:sldId id="298" r:id="rId30"/>
    <p:sldId id="282" r:id="rId31"/>
    <p:sldId id="283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F6422C5-4722-4C21-A8EE-06D08D2431D0}">
          <p14:sldIdLst>
            <p14:sldId id="256"/>
            <p14:sldId id="308"/>
          </p14:sldIdLst>
        </p14:section>
        <p14:section name="Setup" id="{66EC8CD3-8547-4C54-BB7C-88EC036BAEF9}">
          <p14:sldIdLst>
            <p14:sldId id="296"/>
            <p14:sldId id="263"/>
            <p14:sldId id="305"/>
            <p14:sldId id="306"/>
          </p14:sldIdLst>
        </p14:section>
        <p14:section name="Trigger method old" id="{C14B8BB6-16BC-401D-9051-621A67F6B070}">
          <p14:sldIdLst>
            <p14:sldId id="284"/>
            <p14:sldId id="285"/>
            <p14:sldId id="289"/>
            <p14:sldId id="290"/>
            <p14:sldId id="292"/>
            <p14:sldId id="288"/>
            <p14:sldId id="291"/>
            <p14:sldId id="266"/>
          </p14:sldIdLst>
        </p14:section>
        <p14:section name="Triggering method new" id="{751CC9D0-8E84-4058-8F6A-E5B8CC50D55F}">
          <p14:sldIdLst>
            <p14:sldId id="267"/>
            <p14:sldId id="302"/>
            <p14:sldId id="303"/>
          </p14:sldIdLst>
        </p14:section>
        <p14:section name="Chips" id="{F1AA475A-00E9-4115-96CC-95CCA996F0CE}">
          <p14:sldIdLst>
            <p14:sldId id="274"/>
            <p14:sldId id="275"/>
            <p14:sldId id="304"/>
            <p14:sldId id="294"/>
            <p14:sldId id="295"/>
            <p14:sldId id="280"/>
          </p14:sldIdLst>
        </p14:section>
        <p14:section name="END" id="{1CE6D6EF-EE06-4C49-92DD-3CE8EB0F3F76}">
          <p14:sldIdLst>
            <p14:sldId id="309"/>
            <p14:sldId id="286"/>
            <p14:sldId id="300"/>
            <p14:sldId id="301"/>
            <p14:sldId id="299"/>
            <p14:sldId id="298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7CFD"/>
    <a:srgbClr val="00DE00"/>
    <a:srgbClr val="FF0000"/>
    <a:srgbClr val="008000"/>
    <a:srgbClr val="C73D3D"/>
    <a:srgbClr val="0000FF"/>
    <a:srgbClr val="215CAF"/>
    <a:srgbClr val="E3ECF3"/>
    <a:srgbClr val="FF3A0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4" autoAdjust="0"/>
    <p:restoredTop sz="59288" autoAdjust="0"/>
  </p:normalViewPr>
  <p:slideViewPr>
    <p:cSldViewPr snapToGrid="0" showGuides="1">
      <p:cViewPr varScale="1">
        <p:scale>
          <a:sx n="55" d="100"/>
          <a:sy n="55" d="100"/>
        </p:scale>
        <p:origin x="1308" y="3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3:28:1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37:2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493 165 17503,'0'0'1588,"13"-7"-1272,-11 6-122,0 0 0,-1 0 0,1 0 0,0 0 0,0 0 0,0-1 0,-1 1-1,1 0 1,-1-1 0,1 0 0,-1 1 0,1-1 0,-1 0 0,0 1 0,0-1-1,0 0 1,1-3 0,1-1-20,-1-1-1,1 0 1,1-11-1,-3 16-175,-1 0-1,0-1 1,-1 1-1,1-1 1,0 1-1,-1 0 1,1-1-1,-1 1 1,0 0-1,0 0 1,1-1-1,-3-2 1,0 0 124,0 0 1,0 0-1,-7-8 1,7 10-92,-1 0 1,1 1 0,-1-1 0,1 1 0,-1-1 0,0 1-1,1 0 1,-1 1 0,0-1 0,0 1 0,-1-1 0,1 1 0,0 0-1,0 1 1,-1-1 0,1 1 0,0 0 0,-1 0 0,1 0-1,-8 2 1,-6 1-200,0 1-1,0 1 0,-26 12 1,24-10 830,-7 4-639,1 0 0,0 2 0,1 1 0,1 1 0,0 0 1,1 2-1,-27 26 0,42-35-40,-1 1-1,2 0 1,-1 1-1,2-1 1,-1 1-1,1 1 1,0-1 0,1 1-1,1 0 1,0 0-1,0 1 1,1-1 0,0 1-1,1 0 1,0-1-1,1 1 1,1 0 0,0 18-1,1-27 15,-1 1 1,1 0-1,-1 0 0,1 0 0,1 0 0,-1 0 0,0-1 0,1 1 1,0 0-1,0-1 0,0 0 0,0 1 0,0-1 0,4 4 0,-1-3 4,-1 0-1,1 0 0,0 0 1,0-1-1,1 1 1,-1-1-1,1-1 0,9 4 1,-3-2-26,0 0 0,0-2 1,1 1-1,-1-2 0,1 0 1,-1 0-1,1-1 1,20-3-1,-19 2-54,0-1 1,0-1-1,0-1 0,0 0 1,0 0-1,-1-2 0,14-6 1,-11 2 46,171-100 156,-138 78 191,74-63 0,-116 89-294,-1 0-1,0 0 1,0-1-1,0 0 1,5-10-1,-10 15-19,1 0 0,-1 0-1,0 0 1,0-1 0,0 1-1,-1 0 1,1 0 0,0 0-1,-1-1 1,1 1-1,-1 0 1,0-1 0,0 1-1,0 0 1,0-1 0,0 1-1,-1 0 1,1-1 0,-1 1-1,1 0 1,-1 0 0,0-1-1,-2-3 1,2 4 16,-1 0 0,0 0 0,0 0 0,0 0 0,0 1 0,0-1 1,-1 1-1,1-1 0,0 1 0,-1 0 0,1 0 0,-1 0 0,1 0 0,-1 0 0,1 0 0,-1 1 0,0-1 1,1 1-1,-1 0 0,-5 0 0,0 0 84,1 1 0,-1 0 1,0 0-1,1 1 0,-15 5 1,12-4-125,-1 2 1,1 0 0,0 0 0,0 1-1,1 0 1,-1 0 0,1 1 0,1 0-1,-1 1 1,1 0 0,1 0-1,-10 14 1,9-10 28,0 1 0,1 0-1,0 0 1,1 0 0,1 1 0,0 0-1,1 0 1,-4 22 0,6-27 4,1-1 0,0 1 0,1 0 0,0 0 0,0 0 0,1-1 0,0 1 0,1 0 0,0-1 0,0 1 0,1-1 0,0 0 0,0 0 0,1 0 0,7 13 0,-7-17-40,0 0 0,0 0 0,0 0 1,0 0-1,1-1 0,-1 0 0,1 0 0,0 0 0,0 0 0,0-1 0,0 0 0,0 0 0,1 0 0,-1-1 0,1 1 1,9 0-1,9 0-130,0-1 1,38-3 0,-43 1 141,2 0 18,-1-1 0,1 0 0,0-2 0,-1 0 0,1-2 0,-1 0 0,0-1 0,23-13 0,-37 17 0,0-1 0,0 0 0,-1-1 0,0 1 0,0-1 0,0 0 0,7-11 0,0-2 0,12-23 0,-10 15 0,-11 21 0,-1 0 0,1 0 0,-1-1 0,0 1 0,0-1 0,-1 1 0,0-1 0,0 0 0,0-7 0,-1 13 0,0 0 0,1 0 0,-1 0 0,0-1 0,0 1 0,0 0 0,0 0 0,0-1 0,0 1 0,0 0 0,0 0 0,0-1 0,-1 1 0,1 0 0,0 0 0,0 0 0,0-1 0,0 1 0,0 0 0,0 0 0,0-1 0,0 1 0,-1 0 0,1 0 0,0 0 0,0 0 0,0-1 0,0 1 0,-1 0 0,1 0 0,0 0 0,0 0 0,0 0 0,-1 0 0,1 0 0,0-1 0,0 1 0,-1 0 0,1 0 0,0 0 0,0 0 0,0 0 0,-1 0 0,1 0 0,0 0 0,0 0 0,-1 0 0,1 0 0,0 0 0,0 0 0,-1 0 0,1 1 0,0-1 0,0 0 0,0 0 0,-1 0 0,1 0 0,0 0 0,-9 7 0,-4 12 0,1 0 0,0 0 0,-10 28 0,0-2 0,18-37 1,0 1-1,0 0 1,1 0-1,0 0 1,1 0-1,0 1 1,0-1-1,0 15 1,2-19-2,0-1 0,0 0 0,0 0 0,1 0 0,0 0 0,0 0 0,0 0 0,0 0 0,1 0 0,-1 0 0,1 0 0,0-1 0,0 1 0,1-1 0,-1 1 1,1-1-1,0 0 0,-1 0 0,1 0 0,0 0 0,1-1 0,3 3 0,-2-1-19,0-1-1,1-1 1,0 1-1,-1-1 1,1 0-1,0 0 1,0-1 0,0 1-1,0-1 1,0-1-1,9 1 1,-6-1 59,-1-1 0,1 0 1,0-1-1,0 0 0,-1 0 1,1-1-1,8-4 0,10-7 303,-1 0-1,-1-2 1,39-32-1,-52 39-204,30-25 405,-3-2 0,-1-1 0,65-83 0,-92 105-536,0 0-1,-2-1 1,0 0 0,0-1 0,7-22-1,-15 37-17,-1 0-1,1-1 1,0 0-1,-1 1 1,1-1-1,-1 1 1,0-1-1,0 0 1,0 1-1,0-1 1,0 1-1,-1-1 0,1 0 1,-1 1-1,0-1 1,0 1-1,1-1 1,-2 1-1,1 0 1,0-1-1,0 1 1,-1 0-1,1 0 0,-1 0 1,0 0-1,0 0 1,0 0-1,1 0 1,-2 1-1,1-1 1,0 1-1,0-1 1,0 1-1,-1 0 1,-2-1-1,-4-2-7,0 1 0,0 1 0,-1 0 0,1 0 0,0 0 0,-1 2 0,0-1 0,-11 1-1,-1 3-1018,1 0 0,0 1 0,-25 8-1,14-3-7511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37:1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24 16959,'1'-5'291,"-1"4"-188,0 0 1,0 0-1,0 0 0,0 0 1,0 0-1,0 0 0,0 0 1,0 0-1,-1 0 0,1 0 1,0 0-1,0 0 0,-1 0 1,1 0-1,-2-1 0,2 1 312,-1 2-226,-1 1 1,1 0-1,0 0 0,0 0 0,0 0 1,0 0-1,0 2 0,0-2 14,-26 64 2101,-30 65-2028,-65 129-327,99-201 5,3 1 0,-19 94 0,36-136 3,1 1-1,0 0 1,1-1 0,2 1 0,2 23 0,-1-29-50,0 0 0,1 1 0,1-1 0,0-1 0,1 1 0,0-1 0,14 23 0,-16-30 21,1 0 0,0 0-1,0 0 1,1 0-1,-1-1 1,1 0 0,0 0-1,0 0 1,0-1 0,1 1-1,-1-1 1,1 0 0,0-1-1,0 0 1,0 0-1,0 0 1,8 1 0,-5-1 29,0-1 1,1-1 0,-1 0 0,0 0-1,1-1 1,-1 0 0,0 0-1,1-1 1,-1 0 0,15-7-1,-9 3 74,0-2 0,-1 0 0,0-1 0,0 0 0,-1-1 0,0 0 0,18-19 0,-3-3 177,43-61 0,-50 63-148,-1-2 0,17-35 0,-26 42-11,18-29 0,-20 38 114,-1-1 0,9-28 0,-11 30-34,4-21 95,-10 35-224,0 1 0,0 0 0,0 0 0,0 0 0,0-1 0,0 1 0,0 0 0,0 0 0,0-1 0,0 1 0,0 0 0,0 0 0,0-1 0,0 1 0,0 0 0,0 0 0,0-1 0,0 1 0,0 0 0,0 0 0,0-1 0,0 1 0,0 0 0,0 0 0,-1 0 0,1-1 0,0 1 0,0 0 0,0 0 0,0 0 0,0 0 0,-1-1 0,0 1 1,0 0-1,-1 1 1,1-1-1,0 0 1,0 0-1,0 1 1,0-1-1,-1 1 1,1-1-1,0 1 1,0 0-1,0-1 1,0 1-1,0 0 1,0 0-1,0-1 0,0 1 1,1 0-1,-1 0 1,-1 2-1,-16 22 41,17-24-38,-21 38 0,2 0 0,-27 76 1,24-57-4,18-45 0,1-1 0,0 1 0,0 1 0,2-1 0,-1 0 0,2 1 0,0-1 0,0 1 0,1 0 0,1-1 0,0 1 0,1-1 0,7 26 0,-7-33-2,0-1 1,0 0-1,1 0 0,0 0 0,0 0 0,0-1 0,0 1 0,1-1 0,0 1 0,0-1 1,5 4-1,-1-2-23,0-1-1,-1 0 1,1 0 0,1-1 0,-1 0 0,14 4 0,-6-3 3,1-1 0,0-1-1,1 0 1,-1-2 0,0 0 0,1 0 0,17-3-1,-19 0 47,0-1-1,0-1 0,-1-1 1,1 0-1,-1-1 0,-1 0 1,1-1-1,-1-1 1,0 0-1,-1-1 0,23-19 1,1-6 445,-2-1 0,47-61 0,-41 40 145,54-99-1,-66 106-384,-5 7-101,-2 0 0,-1-2 0,-2 0 0,-3-1 0,-1-1 0,10-54 0,-23 90-129,-1 0 1,0 0-1,-1 0 0,1 0 0,-2 0 0,0 0 0,0 0 0,-4-16 1,4 22-101,-1 1 1,1-1-1,0 0 1,-1 1-1,0 0 1,0-1-1,0 1 1,0 0-1,-1 0 1,1 0-1,-1 0 1,0 1-1,1-1 1,-1 1-1,-1-1 1,1 1-1,0 0 1,0 0-1,-1 0 0,1 1 1,-1-1-1,0 1 1,1 0-1,-1 0 1,0 0-1,-5 0 1,-29 0-5707,-3 1-1792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37:1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13904,'0'0'1261,"-1"0"-1036,0 0-115,-1 0-1,1 0 0,0 1 1,-1-1-1,1 1 1,0-1-1,-1 1 1,1 0-1,0-1 0,0 1 1,0 0-1,-1 0 1,1 0-1,0 0 0,-1 1 1,-12 16 1427,5 0-1380,0-1-1,1 1 1,-10 37-1,-8 62-546,7-26 427,-15 65 421,19-84-701,-23 228-2025,32-231 1538,4-45 615,0 0 0,2-1 1,1 1-1,1 0 0,8 40 1,-8-59 114,-1 1 0,1-1 0,0 0 0,0 0 0,1-1 0,-1 1 0,1 0 0,4 4 0,-6-8 0,1 1 0,-1 0 0,1-1 0,0 1 0,0-1 0,-1 0 0,1 0 0,0 0 0,0 0 0,0 0 0,1 0 0,-1 0 0,0 0 0,0-1 0,0 1 0,1-1 0,-1 0 0,0 0 0,0 0 0,1 0 0,3 0 0,3-2 122,0 0 0,0 0 1,0-1-1,0 0 1,0-1-1,-1 0 0,1 0 1,-1-1-1,0 0 0,13-11 1,4-6 715,38-45 1,-55 59-791,49-61 230,-31 37-615,55-55 0,-57 66 671,0 0 0,2 2 0,0 1 0,1 1 0,36-16 0,-62 32-302,0 0-1,1 1 1,-1-1-1,0 1 0,1-1 1,-1 1-1,1-1 0,-1 1 1,1 0-1,-1 0 1,1 0-1,-1 0 0,1 0 1,-1 0-1,0 0 0,1 0 1,-1 1-1,1-1 1,-1 0-1,1 1 0,-1 0 1,0-1-1,2 2 1,-2-1-28,0 0 1,0 1 0,0-1 0,0 1-1,0-1 1,0 1 0,0 0-1,-1-1 1,1 1 0,-1 0 0,1-1-1,-1 1 1,0 0 0,0 0 0,0-1-1,0 1 1,0 0 0,0 0 0,-1 2-1,-2 15-4,-1-1 0,-1 0 0,-1 0 0,-1-1 0,-13 26 0,11-23 0,-35 60-178,11-23-116,6-5-1192,5-13-2882,3 1-1945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37:2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 16903,'0'0'818,"-13"4"196,1 0-1009,5-2 145,0 0 1,0 0 0,-9 1-1,-81 14 2316,70-11-2371,-10 3 86,0 3 0,-56 23 0,79-28-168,0 1 0,0 1-1,1 0 1,0 0 0,0 1 0,1 1-1,1 0 1,0 1 0,0 0 0,1 1 0,-10 17-1,16-24 10,1 1-1,0-1 1,0 1-1,0 0 0,1 0 1,0 0-1,1 0 1,-2 11-1,3-15 13,0 1 1,0-1-1,0 1 1,0-1-1,0 1 1,1-1-1,-1 0 0,1 1 1,0-1-1,0 0 1,1 1-1,-1-1 1,0 0-1,1 0 0,0 0 1,0 0-1,0 0 1,0 0-1,4 3 1,3 1-129,0-1 0,0 0 1,0 0-1,1-1 0,0-1 1,0 0-1,0 0 1,0-1-1,15 3 0,-5-2-119,0-1 1,1-1-1,40-2 0,-47-1 253,0 0 1,0-1-1,1-1 1,-2-1-1,1 0 1,0 0-1,-1-2 1,0 1-1,0-2 1,-1 0-1,1 0 1,-1-1-1,-1 0 1,0-1-1,0-1 1,-1 0-1,14-17 1,-19 20 5,0 1 0,-1-2 1,0 1-1,0 0 0,-1-1 0,0 0 0,0 0 1,3-13-1,-5 15 47,0 0 1,0 0-1,-1 0 1,0 0-1,0 0 1,0 0 0,0 0-1,-1-1 1,0 1-1,-1 0 1,1 0-1,-4-6 1,2 3 94,-2 0 0,1 1 0,-1 0-1,-1 0 1,-12-15 0,15 20-137,0 0 0,0 1 0,0-1 0,0 1 0,-1 0 0,1 0 0,-1 0 0,0 0 0,1 1 0,-1-1 0,0 1 0,0 0 0,0 0 0,0 0 1,0 1-1,-8-1 0,7 1 23,0 1 0,0-1 1,0 1-1,0-1 0,0 1 1,0 1-1,-6 1 1,9-2-71,0 0 1,1 0 0,-1 0 0,0 0-1,0 0 1,1 0 0,-1 1 0,1-1-1,0 0 1,-1 1 0,1-1 0,0 1 0,0 0-1,0-1 1,0 1 0,0 0 0,0 0-1,0 0 1,0-1 0,1 1 0,-1 4 0,-1 5 7,1-1 0,0 1 0,1 0 0,0 0 0,0 0 0,2-1 0,-1 1 0,1 0 0,1-1 0,0 1 0,0-1 0,1 0 0,0 0 0,1 0 0,0-1 0,1 0 0,0 0 1,0 0-1,1 0 0,0-1 0,1 0 0,-1-1 0,10 7 0,-5-6-118,1 0 0,0-2 0,0 1 0,0-2 0,1 0 0,0 0 0,0-1 0,0-1 0,24 3 0,5-3-2752,84-4 1,-95-2 673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37:2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13904,'1'-1'637,"30"-13"290,-14 7-883,19-8 1,309-116 7485,-311 117-7059,-2-1-758,51-33-1,-30 17-3108,-37 18-3799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37:2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12064,'0'0'7143,"-1"2"-6385,-36 53 2276,-46 53-2059,57-73-1040,1 2 0,2 1 0,2 0 0,-19 48 0,32-70 95,2 1 1,0 1-1,1-1 1,0 1 0,2 0-1,-2 19 1,4-31-15,1 0 0,1-1 0,-1 1 0,1 0 0,0 0-1,0 0 1,1-1 0,0 1 0,4 9 0,-4-11-11,0 0 1,1-1-1,0 1 0,-1 0 0,2-1 0,-1 0 1,0 1-1,1-1 0,-1-1 0,1 1 1,0 0-1,0-1 0,8 4 0,3 0-101,0-1 0,1-1 0,-1 0 1,1-1-1,0-1 0,0 0 0,0-1 0,0-1 0,0 0 0,0-1 0,0-1 0,22-5 0,17-8-610,0-1 0,58-27 0,-98 37 583,50-20-1575,-2 2-20</inkml:trace>
  <inkml:trace contextRef="#ctx0" brushRef="#br0" timeOffset="1">1167 411 17103,'1'-1'786,"2"-2"-602,0 0 0,-1 0 0,1-1 0,-1 1 0,5-7 0,-5 4-192,1 1-1,1 1 1,6-9-1,4-1 1107,0-1 0,-1-1-1,-1 0 1,14-24-1,-26 39-1077,0 1 0,0 0 0,1 0 0,-1 0 0,0 0 0,0 0 0,0-1 0,0 1 0,0 0 0,0 0 0,0 0 0,0 0 1,0 0-1,0-1 0,0 1 0,0 0 0,0 0 0,0 0 0,0 0 0,0-1 0,0 1 0,0 0 0,0 0 0,0 0 0,0 0 0,-1 0 0,1 0 0,0-1 0,0 1 0,0 0 0,0 0 0,0 0 0,0 0 0,0 0 0,0 0 0,-1 0 0,1-1 0,0 1 0,0 0 0,0 0 0,0 0 0,0 0 0,0 0 0,-1 0 0,1 0 0,0 0 0,0 0 0,0 0 0,0 0 0,-1 0 0,1 0 0,0 0 0,0 0 0,0 0 0,0 0 0,0 0 0,-1 0 0,1 0 0,0 0 0,0 0 0,0 0 0,0 0 0,-14 6 77,-2 5-61,2 1 0,-1 1 0,2 0 1,-14 18-1,-43 63-1989,65-86 1288,1 0 0,0 1 1,-5 10-1,9-18 593,-10 19-1335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37:2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80 6912,'-3'-9'454,"-1"1"1,1 0-1,-1-1 0,-6-8 1,2 4 3273,8 12-3329,-1 0 0,0 0 0,1 0 0,-1 0 1,0 0-1,0 0 0,0 0 0,0 0 0,1 0 0,-1 1 1,0-1-1,-1 0 0,1 1 0,0-1 0,0 0 0,0 1 1,0-1-1,0 1 0,-2-1 0,1 1-233,1 0 0,-1 0 0,1 0-1,-1 0 1,1 0 0,-1 1 0,1-1 0,-1 0-1,1 1 1,-1-1 0,1 1 0,0-1 0,-1 1-1,0 1 1,0-1-289,0-1 1,1 2-1,-1-1 0,1 0 1,-1 0-1,1 0 0,0 1 0,0-1 1,-1 1-1,1-1 0,0 1 0,0-1 1,0 1-1,1 0 0,-1 0 1,0-1-1,1 1 0,-1 0 0,1 0 1,-1 0-1,1-1 0,0 1 1,0 0-1,0 0 0,0 3 0,4 7-4922,-1 4-1485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37:2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636 115 16783,'0'0'818,"-2"0"-360,-8-1-343,0 0-1,0-1 0,1-1 0,-12-3 0,15 4-38,-65-22 1528,21 6-1091,-95-20-1,106 30-600,24 5 209,0 0-1,0 0 1,-15 0 0,28 3 228,21 11-246,-11-5-67,16 5 172,-1-2-1,1 0 1,27 5 0,-22-6 79,42 17 0,-61-21-400,0 1 0,0 0 0,-1 1-1,1 0 1,14 14 0,-20-17 89,-1 0 0,0 0-1,-1 1 1,1-1 0,0 1 0,-1 0 0,0 0-1,0 0 1,0 0 0,0 0 0,-1 0 0,0 0 0,1 1-1,-2-1 1,1 0 0,0 1 0,-1 4 0,0-3 82,1-1 0,-2 1 0,1 0 1,-1 0-1,0 0 0,0-1 0,-1 1 1,1 0-1,-1-1 0,-1 0 0,1 1 1,-1-1-1,0 0 0,0 0 0,0 0 1,-1-1-1,1 1 0,-6 4 0,3-4-72,-1 1 0,0-1 0,0 0 0,0 0-1,-1-1 1,0 0 0,1 0 0,-1-1 0,-1 0 0,-15 4-1,6-4-83,0 0-1,-1-2 0,1 0 1,-19-1-1,17-1 207,0-1-1,0-1 1,0-1 0,0 0 0,1-2-1,0 0 1,0-1 0,0-1 0,1-1 0,-17-11-1,30 17-245,0 0 0,0-1 0,1 0 0,0 0 1,0 0-1,0 0 0,0 0 0,1-1 0,-1 0 0,1 1 0,0-1 0,1 0 0,-1-1 0,1 1 0,0 0 0,0-1 0,1 1 0,0-1 0,0 0 0,0 1 0,0-1 0,1 0 1,0 0-1,0 1 0,2-9 0,5-17-1188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3:37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 17391,'-5'7'844,"-10"5"-103,9-7-677,0 0 0,1 0 0,-1 0 0,-4 7-1,-34 32 1164,25-21-433,7-11-693,2 0 1,0 1-1,0 0 1,1 0-1,1 1 1,-11 24-1,17-34-94,1 0-1,0 0 1,1-1 0,-1 1-1,1 0 1,0 0 0,-1 0-1,2 5 1,-1-8-18,0 0-1,0 1 1,1-1-1,-1 0 1,0 1 0,1-1-1,-1 0 1,1 0-1,-1 1 1,1-1-1,-1 0 1,1 0-1,0 0 1,0 0 0,0 0-1,0 0 1,0 0-1,0 0 1,0 0-1,0 0 1,0 0 0,0-1-1,0 1 1,0 0-1,1-1 1,-1 1-1,2 0 1,4 0-38,-1 0 1,0-1-1,1 1 1,-1-2-1,1 1 1,-1 0-1,0-1 0,1 0 1,9-4-1,7-3-1,27-14-1,-16 7 1,130-62 467,-24 16-394,-71 34 95,166-66 1411,-209 83-1135,-26 10-395,0 0 0,0 0 0,0 0-1,0 0 1,0 0 0,0 0 0,0 0 0,0 0 0,0 0 0,0 0 0,0 0-1,0 0 1,0 0 0,0 0 0,0 0 0,0 0 0,0 0 0,0 0 0,0 0-1,0 0 1,0 0 0,0 0 0,0 0 0,1 0 0,-1 0 0,0 0 0,0 0 0,0 0-1,0 0 1,0 0 0,0 0 0,0 0 0,0 0 0,0 1 0,0-1 0,0 0-1,0-1 1,0 1 0,0 0 0,0 0 0,0 0 0,0 0 0,0 0 0,0 0-1,0 0 1,0 0 0,-5 5-49,-9 7-43,3-5 47,-132 102-232,126-94 338,1 1 1,0 0 0,1 1 0,1 0 0,-22 36 0,29-39-647,-9 25 0,3-7-1895,12-29 2174,0 0 0,0-1 0,0 1 0,0 0 0,0-1 0,0 7 0,1-8 111,0 1 0,1-1 0,-1 1 0,0-1 0,1 0 0,-1 1 0,1-1 0,-1 1 0,1-1 0,1 3 0,-1-4 179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here for a couple of </a:t>
            </a:r>
            <a:r>
              <a:rPr lang="en-US" dirty="0" err="1"/>
              <a:t>wekks</a:t>
            </a:r>
            <a:r>
              <a:rPr lang="en-US" dirty="0"/>
              <a:t> for my </a:t>
            </a:r>
            <a:r>
              <a:rPr lang="en-US" dirty="0" err="1"/>
              <a:t>semsterproject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I looked at the gain saturation of a new type of </a:t>
            </a:r>
            <a:r>
              <a:rPr lang="en-US" dirty="0" err="1"/>
              <a:t>vecsel</a:t>
            </a:r>
            <a:r>
              <a:rPr lang="en-US" dirty="0"/>
              <a:t> which has a DBR for the pump wavelength integrated in the design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new kind of </a:t>
            </a:r>
            <a:r>
              <a:rPr lang="en-US" dirty="0" err="1"/>
              <a:t>vecsel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5794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have prepared an animation of the signal from measurement</a:t>
            </a:r>
          </a:p>
          <a:p>
            <a:endParaRPr lang="en-US" dirty="0"/>
          </a:p>
          <a:p>
            <a:r>
              <a:rPr lang="en-US" dirty="0"/>
              <a:t>Notice how the trigger level is already just above the simple signal, so we cant go much lower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301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we have multiple trigger points.</a:t>
            </a:r>
          </a:p>
          <a:p>
            <a:endParaRPr lang="en-US" dirty="0"/>
          </a:p>
          <a:p>
            <a:r>
              <a:rPr lang="en-US" dirty="0"/>
              <a:t>Meaning that measurement would be unusable and needed to be repeated. </a:t>
            </a:r>
          </a:p>
          <a:p>
            <a:r>
              <a:rPr lang="en-US" dirty="0"/>
              <a:t>And for the repeat measurement one had to manually adjust the trigger level and hope that it works.</a:t>
            </a:r>
          </a:p>
          <a:p>
            <a:r>
              <a:rPr lang="en-US" dirty="0"/>
              <a:t>Which sounds not so goo d for an automated process</a:t>
            </a:r>
          </a:p>
          <a:p>
            <a:endParaRPr lang="en-US" dirty="0"/>
          </a:p>
          <a:p>
            <a:r>
              <a:rPr lang="en-US" dirty="0"/>
              <a:t>Now more generally I narrowed it down to two cases in which we can get false triggers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087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visualize the different problem case, we have here simulated data with exaggerated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9498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4481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Decreases measurement time from 90 mins of the 9 measurements to 85 min</a:t>
            </a:r>
          </a:p>
          <a:p>
            <a:endParaRPr lang="en-US" dirty="0"/>
          </a:p>
          <a:p>
            <a:r>
              <a:rPr lang="en-US" dirty="0"/>
              <a:t>We are done now in term so automating the setup. </a:t>
            </a:r>
          </a:p>
          <a:p>
            <a:r>
              <a:rPr lang="en-US" dirty="0"/>
              <a:t>Lets go back to talk about the measurements.</a:t>
            </a:r>
          </a:p>
          <a:p>
            <a:endParaRPr lang="en-US" dirty="0"/>
          </a:p>
          <a:p>
            <a:r>
              <a:rPr lang="en-US" dirty="0"/>
              <a:t>What I haven’t talked about is the different chips I investigated</a:t>
            </a:r>
          </a:p>
          <a:p>
            <a:r>
              <a:rPr lang="en-US" dirty="0"/>
              <a:t>Lets now look at the different </a:t>
            </a:r>
            <a:r>
              <a:rPr lang="en-US" dirty="0" err="1"/>
              <a:t>vecsel</a:t>
            </a:r>
            <a:r>
              <a:rPr lang="en-US" dirty="0"/>
              <a:t> chips, which I investigated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9745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chips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structure</a:t>
            </a:r>
            <a:r>
              <a:rPr lang="de-CH" dirty="0"/>
              <a:t> but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different </a:t>
            </a:r>
            <a:r>
              <a:rPr lang="de-CH" dirty="0" err="1"/>
              <a:t>heatsink</a:t>
            </a:r>
            <a:r>
              <a:rPr lang="de-CH" dirty="0"/>
              <a:t>.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diamond</a:t>
            </a:r>
            <a:r>
              <a:rPr lang="de-CH" dirty="0"/>
              <a:t>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copper</a:t>
            </a:r>
            <a:r>
              <a:rPr lang="de-CH" dirty="0"/>
              <a:t>. Here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differences</a:t>
            </a:r>
            <a:r>
              <a:rPr lang="de-CH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6404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Correlated fit parameters </a:t>
            </a:r>
          </a:p>
          <a:p>
            <a:r>
              <a:rPr lang="en-US" dirty="0"/>
              <a:t>Pin non saturable loses with the measurement without the pump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3509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the measurements typically show is that, after our active region reaches population inversion.</a:t>
            </a:r>
          </a:p>
          <a:p>
            <a:endParaRPr lang="en-US" dirty="0"/>
          </a:p>
          <a:p>
            <a:r>
              <a:rPr lang="en-US" dirty="0"/>
              <a:t>- The outliers you see at 1W is because the fitting method could really determine a good saturation fluence because the measured reflectivity was really flat around the 100% mark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036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at the plot on the right, the first thing one notices here is that, we see that the 10C curve has a much higher reflectivity then the ones at cooler temperatures. This seems </a:t>
            </a:r>
            <a:r>
              <a:rPr lang="en-US" dirty="0" err="1"/>
              <a:t>counterintuve</a:t>
            </a:r>
            <a:r>
              <a:rPr lang="en-US" dirty="0"/>
              <a:t>, but this can be explained by  </a:t>
            </a:r>
          </a:p>
          <a:p>
            <a:endParaRPr lang="en-US" dirty="0"/>
          </a:p>
          <a:p>
            <a:r>
              <a:rPr lang="en-US" dirty="0"/>
              <a:t>As expected for lower pump powers we see a linear dependency of the small signal reflect on the pump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7446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first compare the two chips with the same </a:t>
            </a:r>
            <a:r>
              <a:rPr lang="en-US"/>
              <a:t>mirror configuration</a:t>
            </a:r>
            <a:endParaRPr lang="en-US" dirty="0"/>
          </a:p>
          <a:p>
            <a:r>
              <a:rPr lang="en-US" dirty="0"/>
              <a:t>We see overall they are very similar except for the break-away power and the max gain.</a:t>
            </a:r>
          </a:p>
          <a:p>
            <a:r>
              <a:rPr lang="en-US" dirty="0"/>
              <a:t>Also you might remember from the plot of </a:t>
            </a:r>
            <a:r>
              <a:rPr lang="en-US" dirty="0" err="1"/>
              <a:t>Rss</a:t>
            </a:r>
            <a:r>
              <a:rPr lang="en-US" dirty="0"/>
              <a:t> we have a strong shift in performance, most likely due to the strong heating of the pump and lesser cooling of the copper</a:t>
            </a:r>
          </a:p>
          <a:p>
            <a:endParaRPr lang="en-US" dirty="0"/>
          </a:p>
          <a:p>
            <a:r>
              <a:rPr lang="en-US" dirty="0"/>
              <a:t>As for when we compare no pump vs pump, we see the same saturation fluence but also much higher </a:t>
            </a:r>
            <a:r>
              <a:rPr lang="en-US" dirty="0" err="1"/>
              <a:t>rss</a:t>
            </a:r>
            <a:r>
              <a:rPr lang="en-US" dirty="0"/>
              <a:t> and also a lower roll-over constant for pump </a:t>
            </a:r>
            <a:r>
              <a:rPr lang="en-US" dirty="0" err="1"/>
              <a:t>dbr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 the rollover is most often attributed to two photon absorption and meaning we have a higher chance of two  with the pump </a:t>
            </a:r>
            <a:r>
              <a:rPr lang="en-US" dirty="0" err="1"/>
              <a:t>dbr</a:t>
            </a:r>
            <a:r>
              <a:rPr lang="en-US" dirty="0"/>
              <a:t>, with the same active region</a:t>
            </a:r>
          </a:p>
          <a:p>
            <a:endParaRPr lang="en-US" dirty="0"/>
          </a:p>
          <a:p>
            <a:r>
              <a:rPr lang="en-US" dirty="0"/>
              <a:t>As for the hybrid chip, there we get a complete different picture compared to the others</a:t>
            </a:r>
          </a:p>
          <a:p>
            <a:endParaRPr lang="en-US" dirty="0"/>
          </a:p>
          <a:p>
            <a:r>
              <a:rPr lang="en-US" dirty="0"/>
              <a:t>And this is most likely because the hybrid chip uses a different active region then the others, therefore it doesn’t really makes sense to compare it to the others</a:t>
            </a:r>
          </a:p>
          <a:p>
            <a:endParaRPr lang="en-US" dirty="0"/>
          </a:p>
          <a:p>
            <a:r>
              <a:rPr lang="en-US" dirty="0"/>
              <a:t>Now if I compare my measurements to previous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4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new design shows remarkable performance in efficiency and power scaling compared to their counterpart without pump DBR during continuous wave operation</a:t>
            </a:r>
          </a:p>
          <a:p>
            <a:pPr algn="l"/>
            <a:r>
              <a:rPr lang="en-US" dirty="0"/>
              <a:t>As illustrated with the </a:t>
            </a:r>
            <a:r>
              <a:rPr lang="en-US" dirty="0" err="1"/>
              <a:t>powerslopes</a:t>
            </a:r>
            <a:r>
              <a:rPr lang="en-US" dirty="0"/>
              <a:t> you can see ere on the right of the two different designs, to see there different performance. And to put some numbers to it:</a:t>
            </a:r>
          </a:p>
          <a:p>
            <a:pPr algn="l"/>
            <a:endParaRPr lang="en-US" dirty="0"/>
          </a:p>
          <a:p>
            <a:r>
              <a:rPr lang="en-US" dirty="0"/>
              <a:t>However in the </a:t>
            </a:r>
            <a:r>
              <a:rPr lang="en-US" dirty="0" err="1"/>
              <a:t>modelocked</a:t>
            </a:r>
            <a:r>
              <a:rPr lang="en-US" dirty="0"/>
              <a:t> operation we don’t </a:t>
            </a:r>
            <a:r>
              <a:rPr lang="en-US" dirty="0" err="1"/>
              <a:t>obvserve</a:t>
            </a:r>
            <a:r>
              <a:rPr lang="en-US" dirty="0"/>
              <a:t> an comparable improvement.</a:t>
            </a:r>
          </a:p>
          <a:p>
            <a:endParaRPr lang="en-US" dirty="0"/>
          </a:p>
          <a:p>
            <a:r>
              <a:rPr lang="en-US" dirty="0"/>
              <a:t>To gain insight into this behavior, I investigated the gain saturation of these chips, which is a first this new VECSEL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4346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only do that for the no pump </a:t>
            </a:r>
            <a:r>
              <a:rPr lang="en-US" dirty="0" err="1"/>
              <a:t>dbr</a:t>
            </a:r>
            <a:r>
              <a:rPr lang="en-US" dirty="0"/>
              <a:t> </a:t>
            </a:r>
            <a:r>
              <a:rPr lang="en-US" dirty="0" err="1"/>
              <a:t>vecsel</a:t>
            </a:r>
            <a:r>
              <a:rPr lang="en-US" dirty="0"/>
              <a:t>, where the same structure was used before in a </a:t>
            </a:r>
            <a:r>
              <a:rPr lang="en-US" dirty="0" err="1"/>
              <a:t>puplication</a:t>
            </a:r>
            <a:r>
              <a:rPr lang="en-US" dirty="0"/>
              <a:t> from Marco.</a:t>
            </a:r>
          </a:p>
          <a:p>
            <a:endParaRPr lang="en-US" dirty="0"/>
          </a:p>
          <a:p>
            <a:r>
              <a:rPr lang="en-US" dirty="0"/>
              <a:t>And as you can see in the </a:t>
            </a:r>
            <a:r>
              <a:rPr lang="en-US" dirty="0" err="1"/>
              <a:t>taple</a:t>
            </a:r>
            <a:r>
              <a:rPr lang="en-US" dirty="0"/>
              <a:t> I get very comparable results </a:t>
            </a:r>
          </a:p>
          <a:p>
            <a:endParaRPr lang="en-US" dirty="0"/>
          </a:p>
          <a:p>
            <a:r>
              <a:rPr lang="en-US" dirty="0"/>
              <a:t>So, I can say that my results are reliable and reproducible.</a:t>
            </a:r>
          </a:p>
          <a:p>
            <a:endParaRPr lang="en-US" dirty="0"/>
          </a:p>
          <a:p>
            <a:r>
              <a:rPr lang="en-US" dirty="0"/>
              <a:t>Also I could measure a new record small signal reflectivity of 106.5% for a backside cooled VECSEL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0155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even faster and for longer</a:t>
            </a:r>
          </a:p>
          <a:p>
            <a:endParaRPr lang="en-US" dirty="0"/>
          </a:p>
          <a:p>
            <a:r>
              <a:rPr lang="en-US" dirty="0"/>
              <a:t>Increase F_2 by limiting two photon absorption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4299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796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gain saturation measurement, one measures the nonlinear behavior of the reflectivity from the chip versus </a:t>
            </a:r>
            <a:r>
              <a:rPr lang="en-US" dirty="0" err="1"/>
              <a:t>prope</a:t>
            </a:r>
            <a:r>
              <a:rPr lang="en-US" dirty="0"/>
              <a:t> fluence.</a:t>
            </a:r>
          </a:p>
          <a:p>
            <a:endParaRPr lang="en-US" dirty="0"/>
          </a:p>
          <a:p>
            <a:r>
              <a:rPr lang="en-US" dirty="0"/>
              <a:t>And also allows us to better choose a suitable SESAM for pulsed laser operation</a:t>
            </a:r>
          </a:p>
          <a:p>
            <a:endParaRPr lang="en-US" dirty="0"/>
          </a:p>
          <a:p>
            <a:r>
              <a:rPr lang="en-US" dirty="0"/>
              <a:t>Therefore for my measurements we chose the following parameters to asses their effect on the gain saturation</a:t>
            </a:r>
          </a:p>
          <a:p>
            <a:endParaRPr lang="en-US" dirty="0"/>
          </a:p>
          <a:p>
            <a:r>
              <a:rPr lang="en-US" dirty="0"/>
              <a:t>So I though about how can make this measurement process more efficient, in terms of that it takes less time and that I have more time in between during a measurement.</a:t>
            </a:r>
          </a:p>
          <a:p>
            <a:endParaRPr lang="en-US" dirty="0"/>
          </a:p>
          <a:p>
            <a:r>
              <a:rPr lang="en-US" dirty="0"/>
              <a:t>And I came up with the idea to automate one of the measurements parameters. There are the following three parameters which I need to think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263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measurement setup is located…</a:t>
            </a:r>
          </a:p>
          <a:p>
            <a:endParaRPr lang="en-US" dirty="0"/>
          </a:p>
          <a:p>
            <a:r>
              <a:rPr lang="en-US" dirty="0"/>
              <a:t>Lets go over our parameters again and look how they are set in the setup</a:t>
            </a:r>
          </a:p>
          <a:p>
            <a:endParaRPr lang="en-US" dirty="0"/>
          </a:p>
          <a:p>
            <a:r>
              <a:rPr lang="en-US" dirty="0" err="1"/>
              <a:t>Temperautre</a:t>
            </a:r>
            <a:r>
              <a:rPr lang="en-US" dirty="0"/>
              <a:t> is managed over a </a:t>
            </a:r>
            <a:r>
              <a:rPr lang="en-US" dirty="0" err="1"/>
              <a:t>peltier</a:t>
            </a:r>
            <a:r>
              <a:rPr lang="en-US" dirty="0"/>
              <a:t> element which is connect to a temperature controller. But since we measure only for 3 temperatures</a:t>
            </a:r>
          </a:p>
          <a:p>
            <a:r>
              <a:rPr lang="en-US" dirty="0"/>
              <a:t>There isn’t much time to gain here</a:t>
            </a:r>
          </a:p>
          <a:p>
            <a:endParaRPr lang="en-US" dirty="0"/>
          </a:p>
          <a:p>
            <a:r>
              <a:rPr lang="en-US" dirty="0"/>
              <a:t>Highest time saving potential for pump power</a:t>
            </a:r>
          </a:p>
          <a:p>
            <a:r>
              <a:rPr lang="en-US" dirty="0"/>
              <a:t>Controlled over a DC power supply which you can 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8305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on the bottom of the picture</a:t>
            </a:r>
          </a:p>
          <a:p>
            <a:r>
              <a:rPr lang="en-US" dirty="0"/>
              <a:t>And on top of it you can see this black box which is a serial interface for the power supply.</a:t>
            </a:r>
          </a:p>
          <a:p>
            <a:r>
              <a:rPr lang="en-US" dirty="0"/>
              <a:t>This allowed me to plug a computer into it and write some software to </a:t>
            </a:r>
            <a:r>
              <a:rPr lang="en-US" dirty="0" err="1"/>
              <a:t>controle</a:t>
            </a:r>
            <a:r>
              <a:rPr lang="en-US" dirty="0"/>
              <a:t> the power supply and therefore the pump power</a:t>
            </a:r>
          </a:p>
          <a:p>
            <a:endParaRPr lang="en-US" dirty="0"/>
          </a:p>
          <a:p>
            <a:r>
              <a:rPr lang="en-US" dirty="0"/>
              <a:t>The whole setup had already a very nice user interface which you can see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401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made the integration of the automated pump control a straightforward process.</a:t>
            </a:r>
          </a:p>
          <a:p>
            <a:r>
              <a:rPr lang="en-US" dirty="0"/>
              <a:t>To then enter the desired pump powers or rather current values I added this text box from where I list of currents can be typed in to regulate the power supply</a:t>
            </a:r>
          </a:p>
          <a:p>
            <a:endParaRPr lang="en-US" dirty="0"/>
          </a:p>
          <a:p>
            <a:r>
              <a:rPr lang="en-US" dirty="0"/>
              <a:t>Now that the controlling part is all figured out and working. I ran into a different problem during the first measurement</a:t>
            </a:r>
          </a:p>
          <a:p>
            <a:endParaRPr lang="en-US" dirty="0"/>
          </a:p>
          <a:p>
            <a:r>
              <a:rPr lang="en-US" dirty="0"/>
              <a:t>This problem was already known but until then it was not so critical as it is for the automation.</a:t>
            </a:r>
          </a:p>
          <a:p>
            <a:r>
              <a:rPr lang="en-US" dirty="0"/>
              <a:t>The problem had to do with how the software analyzed the measured signal from the setup</a:t>
            </a:r>
          </a:p>
          <a:p>
            <a:endParaRPr lang="en-US" dirty="0"/>
          </a:p>
          <a:p>
            <a:r>
              <a:rPr lang="en-US" dirty="0"/>
              <a:t>Before we talk about the problem lets first have a look at how the measured signal looks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993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see a single cycle of a measurement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typical measurement corresponds to about 200 of these cycles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cycles are produces by two choppers in the setup which you can see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directly blocks the laser beam and the other is placed such that it intercept two of the arms like shown in the picture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Depending on the state of the choppers we can observe 5 different signal levels in our trace</a:t>
            </a:r>
          </a:p>
          <a:p>
            <a:endParaRPr lang="en-US" dirty="0"/>
          </a:p>
          <a:p>
            <a:r>
              <a:rPr lang="de-CH" dirty="0"/>
              <a:t>First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beam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signal</a:t>
            </a:r>
            <a:r>
              <a:rPr lang="de-CH" dirty="0"/>
              <a:t> arm </a:t>
            </a:r>
            <a:r>
              <a:rPr lang="de-CH" dirty="0" err="1"/>
              <a:t>gets</a:t>
            </a:r>
            <a:r>
              <a:rPr lang="de-CH" dirty="0"/>
              <a:t> </a:t>
            </a:r>
            <a:r>
              <a:rPr lang="de-CH" dirty="0" err="1"/>
              <a:t>measured</a:t>
            </a:r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corresponds</a:t>
            </a:r>
            <a:r>
              <a:rPr lang="de-CH" dirty="0"/>
              <a:t> to </a:t>
            </a:r>
            <a:r>
              <a:rPr lang="de-CH" dirty="0" err="1"/>
              <a:t>sampel</a:t>
            </a:r>
            <a:r>
              <a:rPr lang="de-CH" dirty="0"/>
              <a:t> </a:t>
            </a:r>
            <a:r>
              <a:rPr lang="de-CH" dirty="0" err="1"/>
              <a:t>signal</a:t>
            </a:r>
            <a:r>
              <a:rPr lang="de-CH" dirty="0"/>
              <a:t> and PL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gain</a:t>
            </a:r>
            <a:r>
              <a:rPr lang="de-CH" dirty="0"/>
              <a:t> </a:t>
            </a:r>
            <a:r>
              <a:rPr lang="de-CH" dirty="0" err="1"/>
              <a:t>chip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optically</a:t>
            </a:r>
            <a:r>
              <a:rPr lang="de-CH" dirty="0"/>
              <a:t> pump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chip</a:t>
            </a:r>
            <a:r>
              <a:rPr lang="de-CH" dirty="0"/>
              <a:t>, </a:t>
            </a:r>
            <a:r>
              <a:rPr lang="de-CH" dirty="0" err="1"/>
              <a:t>noticable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fluence</a:t>
            </a:r>
            <a:r>
              <a:rPr lang="de-CH" dirty="0"/>
              <a:t> </a:t>
            </a:r>
            <a:r>
              <a:rPr lang="de-CH" dirty="0" err="1"/>
              <a:t>regime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both</a:t>
            </a:r>
            <a:r>
              <a:rPr lang="de-CH" dirty="0"/>
              <a:t> beam </a:t>
            </a:r>
            <a:r>
              <a:rPr lang="de-CH" dirty="0" err="1"/>
              <a:t>paths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open and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measure</a:t>
            </a:r>
            <a:r>
              <a:rPr lang="de-CH" dirty="0"/>
              <a:t> </a:t>
            </a:r>
            <a:r>
              <a:rPr lang="de-CH" dirty="0" err="1"/>
              <a:t>everything</a:t>
            </a:r>
            <a:endParaRPr lang="de-CH" dirty="0"/>
          </a:p>
          <a:p>
            <a:endParaRPr lang="de-CH" dirty="0"/>
          </a:p>
          <a:p>
            <a:r>
              <a:rPr lang="de-CH" dirty="0"/>
              <a:t>After </a:t>
            </a:r>
            <a:r>
              <a:rPr lang="de-CH" dirty="0" err="1"/>
              <a:t>that</a:t>
            </a:r>
            <a:r>
              <a:rPr lang="de-CH" dirty="0"/>
              <a:t> just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reference</a:t>
            </a:r>
            <a:r>
              <a:rPr lang="de-CH" dirty="0"/>
              <a:t> arm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high </a:t>
            </a:r>
            <a:r>
              <a:rPr lang="de-CH" dirty="0" err="1"/>
              <a:t>reflexion</a:t>
            </a:r>
            <a:r>
              <a:rPr lang="de-CH" dirty="0"/>
              <a:t> </a:t>
            </a:r>
            <a:r>
              <a:rPr lang="de-CH" dirty="0" err="1"/>
              <a:t>mirror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both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blocked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Now</a:t>
            </a:r>
            <a:r>
              <a:rPr lang="de-CH" dirty="0"/>
              <a:t> due to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second</a:t>
            </a:r>
            <a:r>
              <a:rPr lang="de-CH" dirty="0"/>
              <a:t> </a:t>
            </a:r>
            <a:r>
              <a:rPr lang="de-CH" dirty="0" err="1"/>
              <a:t>chopper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get</a:t>
            </a:r>
            <a:r>
              <a:rPr lang="de-CH" dirty="0"/>
              <a:t> a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laser</a:t>
            </a:r>
            <a:r>
              <a:rPr lang="de-CH" dirty="0"/>
              <a:t> beam </a:t>
            </a:r>
            <a:r>
              <a:rPr lang="de-CH" dirty="0" err="1"/>
              <a:t>gets</a:t>
            </a:r>
            <a:r>
              <a:rPr lang="de-CH" dirty="0"/>
              <a:t> fully </a:t>
            </a:r>
            <a:r>
              <a:rPr lang="de-CH" dirty="0" err="1"/>
              <a:t>blocked</a:t>
            </a:r>
            <a:r>
              <a:rPr lang="de-CH" dirty="0"/>
              <a:t> 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measure</a:t>
            </a:r>
            <a:r>
              <a:rPr lang="de-CH" dirty="0"/>
              <a:t> just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pl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allows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to </a:t>
            </a:r>
            <a:r>
              <a:rPr lang="de-CH" dirty="0" err="1"/>
              <a:t>get</a:t>
            </a:r>
            <a:r>
              <a:rPr lang="de-CH" dirty="0"/>
              <a:t> just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response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sample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compare</a:t>
            </a:r>
            <a:r>
              <a:rPr lang="de-CH" dirty="0"/>
              <a:t> to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reflectivity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 </a:t>
            </a:r>
            <a:r>
              <a:rPr lang="de-CH" dirty="0" err="1"/>
              <a:t>the</a:t>
            </a:r>
            <a:r>
              <a:rPr lang="de-CH" dirty="0"/>
              <a:t> high </a:t>
            </a:r>
            <a:r>
              <a:rPr lang="de-CH" dirty="0" err="1"/>
              <a:t>reflection</a:t>
            </a:r>
            <a:r>
              <a:rPr lang="de-CH" dirty="0"/>
              <a:t> </a:t>
            </a:r>
            <a:r>
              <a:rPr lang="de-CH" dirty="0" err="1"/>
              <a:t>mirror</a:t>
            </a:r>
            <a:endParaRPr lang="de-CH" dirty="0"/>
          </a:p>
          <a:p>
            <a:endParaRPr lang="de-CH" dirty="0"/>
          </a:p>
          <a:p>
            <a:r>
              <a:rPr lang="de-CH" dirty="0"/>
              <a:t>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signal</a:t>
            </a:r>
            <a:r>
              <a:rPr lang="de-CH" dirty="0"/>
              <a:t> </a:t>
            </a:r>
            <a:r>
              <a:rPr lang="de-CH" dirty="0" err="1"/>
              <a:t>gets</a:t>
            </a:r>
            <a:r>
              <a:rPr lang="de-CH" dirty="0"/>
              <a:t> </a:t>
            </a:r>
            <a:r>
              <a:rPr lang="de-CH" dirty="0" err="1"/>
              <a:t>produced</a:t>
            </a:r>
            <a:r>
              <a:rPr lang="de-CH" dirty="0"/>
              <a:t>,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lets</a:t>
            </a:r>
            <a:r>
              <a:rPr lang="de-CH" dirty="0"/>
              <a:t> </a:t>
            </a:r>
            <a:r>
              <a:rPr lang="de-CH" dirty="0" err="1"/>
              <a:t>look</a:t>
            </a:r>
            <a:r>
              <a:rPr lang="de-CH" dirty="0"/>
              <a:t> at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software</a:t>
            </a:r>
            <a:r>
              <a:rPr lang="de-CH" dirty="0"/>
              <a:t> </a:t>
            </a:r>
            <a:r>
              <a:rPr lang="de-CH" dirty="0" err="1"/>
              <a:t>evaluates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different </a:t>
            </a:r>
            <a:r>
              <a:rPr lang="de-CH" dirty="0" err="1"/>
              <a:t>levels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0381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method used before worked like this</a:t>
            </a:r>
          </a:p>
          <a:p>
            <a:endParaRPr lang="en-US" dirty="0"/>
          </a:p>
          <a:p>
            <a:r>
              <a:rPr lang="en-US" dirty="0"/>
              <a:t>Explain what a trigger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2517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488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C656-35D7-174D-8DEC-375661E7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91239-25B4-4D48-9271-6DE7C61C8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Grafik 3">
            <a:extLst>
              <a:ext uri="{FF2B5EF4-FFF2-40B4-BE49-F238E27FC236}">
                <a16:creationId xmlns:a16="http://schemas.microsoft.com/office/drawing/2014/main" id="{4E5676AC-05FD-4540-BA73-14BBB2483E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604"/>
          <a:stretch/>
        </p:blipFill>
        <p:spPr>
          <a:xfrm>
            <a:off x="361909" y="152714"/>
            <a:ext cx="1854163" cy="552508"/>
          </a:xfrm>
          <a:prstGeom prst="rect">
            <a:avLst/>
          </a:prstGeom>
        </p:spPr>
      </p:pic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4514579-48C9-5942-A579-CA1219618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66403" y="6491762"/>
            <a:ext cx="1220793" cy="375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70CE443-13B7-4FC1-84C3-9BF211103B1F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6B8B3CF-4DF5-0946-8685-0C3D6937C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319867" cy="374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Ulrich Sauter</a:t>
            </a: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E0E4D942-93F6-F84F-93F5-D65D67BFC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3817" y="6491762"/>
            <a:ext cx="724992" cy="375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B2F4810-B4D7-8441-89F3-DB43273A1B1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8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052C-FB4E-6849-903A-161A2755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66262"/>
            <a:ext cx="11330609" cy="74740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631E-7F91-474B-8916-EAEDBF1DA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573FCB6-898E-1D45-8571-3CDF6817B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66403" y="6491762"/>
            <a:ext cx="1220793" cy="375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89170F7-6151-4F61-A9CD-6D8E339F539D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257CF11-0B1D-1248-B244-96C6A575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319867" cy="374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Ulrich Sauter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05552-730A-884D-B6C8-6AA68293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3817" y="6491762"/>
            <a:ext cx="724992" cy="375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B2F4810-B4D7-8441-89F3-DB43273A1B1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2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C1D7-9622-464C-8F5D-18D61190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66262"/>
            <a:ext cx="11330609" cy="74740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66F23-67CE-B948-AA0C-F76FAEC28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817" y="1129580"/>
            <a:ext cx="5608983" cy="504738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D601A-E7FE-ED47-8031-46F9C4211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9580"/>
            <a:ext cx="5569226" cy="504738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9B9A348-FCBE-6A4F-B945-BFF001FA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6403" y="6491762"/>
            <a:ext cx="1220793" cy="375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B42B21F-4BA2-4E5A-A43C-8446FBC20A82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324BAB-D6E8-DA4B-A8A0-05D0A12D1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319867" cy="374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Ulrich Sauter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8957C0-938C-9248-BC05-EDF35AFD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3817" y="6491762"/>
            <a:ext cx="724992" cy="375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B2F4810-B4D7-8441-89F3-DB43273A1B1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0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103D-C40C-9F4F-BC51-CAFAD5DDF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66262"/>
            <a:ext cx="11330609" cy="7474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375CCF2-E89C-AF4B-BF6F-3BF755FCF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66403" y="6491762"/>
            <a:ext cx="1220793" cy="375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761B282-276C-428A-84DC-6435397143EF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1ECC710-C5B6-8245-A71A-864FA9201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319867" cy="374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Ulrich Sauter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6F21A08-F91E-F64B-9BA6-2222BA422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3817" y="6491762"/>
            <a:ext cx="724992" cy="375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B2F4810-B4D7-8441-89F3-DB43273A1B1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4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B5B1-3B6A-1944-9BAE-79D605EE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31BC-14ED-4476-A74C-40E4A8F8A50D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7C70C-3064-C346-B4B4-A0A2A7CA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Ulrich Sauter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0F8E0-893F-5843-A940-D0B6D7B6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4810-B4D7-8441-89F3-DB43273A1B1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C767E-5E29-5B48-A998-8CDDEA404D89}"/>
              </a:ext>
            </a:extLst>
          </p:cNvPr>
          <p:cNvSpPr txBox="1"/>
          <p:nvPr userDrawn="1"/>
        </p:nvSpPr>
        <p:spPr>
          <a:xfrm>
            <a:off x="3125165" y="34376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Grafik 3">
            <a:extLst>
              <a:ext uri="{FF2B5EF4-FFF2-40B4-BE49-F238E27FC236}">
                <a16:creationId xmlns:a16="http://schemas.microsoft.com/office/drawing/2014/main" id="{BCF57981-2BCF-D440-97AE-5DA29BEE4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604"/>
          <a:stretch/>
        </p:blipFill>
        <p:spPr>
          <a:xfrm>
            <a:off x="361909" y="152714"/>
            <a:ext cx="1854163" cy="552508"/>
          </a:xfrm>
          <a:prstGeom prst="rect">
            <a:avLst/>
          </a:prstGeom>
        </p:spPr>
      </p:pic>
      <p:pic>
        <p:nvPicPr>
          <p:cNvPr id="12" name="Bild 14" descr="ULP_ETH_Footer.png">
            <a:extLst>
              <a:ext uri="{FF2B5EF4-FFF2-40B4-BE49-F238E27FC236}">
                <a16:creationId xmlns:a16="http://schemas.microsoft.com/office/drawing/2014/main" id="{B9DC625D-376A-4441-BC71-4E664FF3D7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29" y="6505648"/>
            <a:ext cx="4334740" cy="35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5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4630348-4E64-6844-B1A8-539E0443F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63" t="38690" r="25866" b="44841"/>
          <a:stretch/>
        </p:blipFill>
        <p:spPr>
          <a:xfrm>
            <a:off x="5212787" y="-13904"/>
            <a:ext cx="6979213" cy="8463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D962CB-3008-664C-AE25-336FBC106E6A}"/>
              </a:ext>
            </a:extLst>
          </p:cNvPr>
          <p:cNvSpPr/>
          <p:nvPr userDrawn="1"/>
        </p:nvSpPr>
        <p:spPr>
          <a:xfrm>
            <a:off x="-3190" y="-13903"/>
            <a:ext cx="12191999" cy="854076"/>
          </a:xfrm>
          <a:prstGeom prst="rect">
            <a:avLst/>
          </a:prstGeom>
          <a:gradFill flip="none" rotWithShape="1">
            <a:gsLst>
              <a:gs pos="46000">
                <a:srgbClr val="000000"/>
              </a:gs>
              <a:gs pos="68000">
                <a:schemeClr val="tx1">
                  <a:alpha val="41000"/>
                  <a:lumMod val="100000"/>
                </a:schemeClr>
              </a:gs>
              <a:gs pos="0">
                <a:schemeClr val="tx1"/>
              </a:gs>
              <a:gs pos="100000">
                <a:schemeClr val="tx1">
                  <a:alpha val="0"/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407A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B53DD-6A13-DB49-8C71-2CDE69EE1B10}"/>
              </a:ext>
            </a:extLst>
          </p:cNvPr>
          <p:cNvSpPr/>
          <p:nvPr userDrawn="1"/>
        </p:nvSpPr>
        <p:spPr>
          <a:xfrm>
            <a:off x="0" y="6492875"/>
            <a:ext cx="12191999" cy="3837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E4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59136-E599-EE41-AD64-382BD818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816" y="1124996"/>
            <a:ext cx="11330609" cy="5080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55BCB-C05C-5F43-A797-6B5DC8A2F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5017" y="6491762"/>
            <a:ext cx="1472180" cy="375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39659A2-917A-4EFA-A7E8-932EC49CD50C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C5DB4-3A46-0749-81F5-3B06E4595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319867" cy="374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Ulrich Sauter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5E5BD-8397-BE44-8684-42D859E32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3817" y="6491762"/>
            <a:ext cx="724992" cy="375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B2F4810-B4D7-8441-89F3-DB43273A1B10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Bild 14" descr="ULP_ETH_Footer.png">
            <a:extLst>
              <a:ext uri="{FF2B5EF4-FFF2-40B4-BE49-F238E27FC236}">
                <a16:creationId xmlns:a16="http://schemas.microsoft.com/office/drawing/2014/main" id="{9B98DDF3-A990-374D-8A7A-F2C7E674E0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29" y="6505648"/>
            <a:ext cx="4334740" cy="35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FBF8832-80A6-314B-BF98-4B4AC9A5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320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1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1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1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1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58.png"/><Relationship Id="rId18" Type="http://schemas.openxmlformats.org/officeDocument/2006/relationships/customXml" Target="../ink/ink10.xml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customXml" Target="../ink/ink7.xml"/><Relationship Id="rId17" Type="http://schemas.openxmlformats.org/officeDocument/2006/relationships/image" Target="../media/image260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customXml" Target="../ink/ink6.xml"/><Relationship Id="rId19" Type="http://schemas.openxmlformats.org/officeDocument/2006/relationships/image" Target="../media/image261.png"/><Relationship Id="rId4" Type="http://schemas.openxmlformats.org/officeDocument/2006/relationships/customXml" Target="../ink/ink3.xml"/><Relationship Id="rId9" Type="http://schemas.openxmlformats.org/officeDocument/2006/relationships/image" Target="../media/image256.png"/><Relationship Id="rId14" Type="http://schemas.openxmlformats.org/officeDocument/2006/relationships/customXml" Target="../ink/ink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3" t="39267" b="3501"/>
          <a:stretch/>
        </p:blipFill>
        <p:spPr>
          <a:xfrm>
            <a:off x="0" y="800100"/>
            <a:ext cx="12192000" cy="570865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D1C872-5CFE-F5A7-EB2E-BE315D874959}"/>
              </a:ext>
            </a:extLst>
          </p:cNvPr>
          <p:cNvSpPr/>
          <p:nvPr/>
        </p:nvSpPr>
        <p:spPr>
          <a:xfrm>
            <a:off x="1650999" y="2180457"/>
            <a:ext cx="8877301" cy="3539889"/>
          </a:xfrm>
          <a:prstGeom prst="rect">
            <a:avLst/>
          </a:prstGeom>
          <a:solidFill>
            <a:srgbClr val="1E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649" y="1227930"/>
            <a:ext cx="9144000" cy="203417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Measuring gain saturation of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novel 2-µm pump DBR VECSEL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18309"/>
          </a:xfrm>
        </p:spPr>
        <p:txBody>
          <a:bodyPr>
            <a:normAutofit lnSpcReduction="10000"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Ulrich Sauter</a:t>
            </a:r>
          </a:p>
          <a:p>
            <a:r>
              <a:rPr lang="de-DE" dirty="0">
                <a:solidFill>
                  <a:schemeClr val="bg1"/>
                </a:solidFill>
              </a:rPr>
              <a:t>Semesterproject, 30. Mai 2023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r>
              <a:rPr lang="de-CH" sz="1800" dirty="0">
                <a:solidFill>
                  <a:schemeClr val="bg1"/>
                </a:solidFill>
              </a:rPr>
              <a:t>Ultrafast Laser Physics, Prof. Ursula Keller</a:t>
            </a:r>
            <a:endParaRPr lang="en-US" sz="2000" dirty="0">
              <a:solidFill>
                <a:schemeClr val="bg1"/>
              </a:solidFill>
              <a:latin typeface="Arial" charset="0"/>
            </a:endParaRPr>
          </a:p>
          <a:p>
            <a:pPr marL="114300" lvl="1" indent="0" algn="ctr">
              <a:spcBef>
                <a:spcPct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Department of Physics, Institute for Quantum Electronics,</a:t>
            </a:r>
            <a:br>
              <a:rPr lang="en-US" dirty="0">
                <a:solidFill>
                  <a:schemeClr val="bg1"/>
                </a:solidFill>
                <a:latin typeface="Arial" charset="0"/>
              </a:rPr>
            </a:br>
            <a:r>
              <a:rPr lang="en-US" dirty="0">
                <a:solidFill>
                  <a:schemeClr val="bg1"/>
                </a:solidFill>
                <a:latin typeface="Arial" charset="0"/>
              </a:rPr>
              <a:t>ETH Zurich, Switzerland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4038C8F-1357-E73F-DD95-9B97C763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method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D6C86-CB0F-B538-279C-A47E1448B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Original method:</a:t>
            </a:r>
          </a:p>
          <a:p>
            <a:pPr lvl="1"/>
            <a:r>
              <a:rPr lang="en-US" dirty="0"/>
              <a:t>Set a trigger level</a:t>
            </a:r>
          </a:p>
          <a:p>
            <a:pPr lvl="1"/>
            <a:r>
              <a:rPr lang="en-US" dirty="0"/>
              <a:t>Look for all points above a set level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2577826-2CC1-B9C4-9A2F-32A3F912AE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565275"/>
            <a:ext cx="5568950" cy="41767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486A17-B7F5-7C8D-E53A-45FE0E9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7B6A-6D8F-4D8F-B6FB-E6E462DC8755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08E029-3B4D-D562-F8B1-687F3A791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47017-EF39-6414-CC0E-019EF873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7260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4038C8F-1357-E73F-DD95-9B97C763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method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D6C86-CB0F-B538-279C-A47E1448B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Original method:</a:t>
            </a:r>
          </a:p>
          <a:p>
            <a:pPr lvl="1"/>
            <a:r>
              <a:rPr lang="en-US" dirty="0"/>
              <a:t>Set a trigger level</a:t>
            </a:r>
            <a:endParaRPr lang="en-US" sz="1800" dirty="0"/>
          </a:p>
          <a:p>
            <a:pPr lvl="1"/>
            <a:r>
              <a:rPr lang="en-US" dirty="0"/>
              <a:t>Look for all points above a set level</a:t>
            </a:r>
          </a:p>
          <a:p>
            <a:pPr lvl="1"/>
            <a:r>
              <a:rPr lang="en-US" dirty="0"/>
              <a:t>Place the trigger once signal drops below that level</a:t>
            </a:r>
          </a:p>
          <a:p>
            <a:pPr lvl="1"/>
            <a:endParaRPr lang="en-US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2577826-2CC1-B9C4-9A2F-32A3F912AE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565275"/>
            <a:ext cx="5568950" cy="41767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486A17-B7F5-7C8D-E53A-45FE0E9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0C3ED-2322-4531-9233-8826757F2F27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7FBC5E-5678-8790-2858-E3557CEC9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47017-EF39-6414-CC0E-019EF873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2244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4038C8F-1357-E73F-DD95-9B97C763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Triggering method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D6C86-CB0F-B538-279C-A47E1448B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Original method:</a:t>
            </a:r>
          </a:p>
          <a:p>
            <a:pPr lvl="1"/>
            <a:r>
              <a:rPr lang="en-US" dirty="0"/>
              <a:t>Set a trigger level</a:t>
            </a:r>
          </a:p>
          <a:p>
            <a:pPr lvl="1"/>
            <a:r>
              <a:rPr lang="en-US" dirty="0"/>
              <a:t>Look for all points above a set level</a:t>
            </a:r>
          </a:p>
          <a:p>
            <a:pPr lvl="1"/>
            <a:r>
              <a:rPr lang="en-US" dirty="0"/>
              <a:t>Place the trigger once signal drops below that level</a:t>
            </a:r>
          </a:p>
          <a:p>
            <a:pPr lvl="1"/>
            <a:endParaRPr lang="en-US" dirty="0"/>
          </a:p>
          <a:p>
            <a:r>
              <a:rPr lang="en-US" sz="2400" dirty="0"/>
              <a:t>Has problems with triggering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90697D0-E678-DEE9-346F-D34E6750F5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565275"/>
            <a:ext cx="5568950" cy="41767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486A17-B7F5-7C8D-E53A-45FE0E9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EC86-EFDD-40BF-96F7-B50DA24FE0B2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A16D1D-052F-4465-4D77-2E9AF45A4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47017-EF39-6414-CC0E-019EF873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9974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4038C8F-1357-E73F-DD95-9B97C763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Triggering method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D6C86-CB0F-B538-279C-A47E1448B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817" y="1129580"/>
            <a:ext cx="5608983" cy="5429840"/>
          </a:xfrm>
        </p:spPr>
        <p:txBody>
          <a:bodyPr/>
          <a:lstStyle/>
          <a:p>
            <a:r>
              <a:rPr lang="en-US" sz="2400" dirty="0"/>
              <a:t>Original method:</a:t>
            </a:r>
          </a:p>
          <a:p>
            <a:pPr lvl="1"/>
            <a:r>
              <a:rPr lang="en-US" dirty="0"/>
              <a:t>Set a trigger level</a:t>
            </a:r>
          </a:p>
          <a:p>
            <a:pPr lvl="1"/>
            <a:r>
              <a:rPr lang="en-US" dirty="0"/>
              <a:t>Look for all points above a set level</a:t>
            </a:r>
          </a:p>
          <a:p>
            <a:pPr lvl="1"/>
            <a:r>
              <a:rPr lang="en-US" dirty="0"/>
              <a:t>Place the trigger once signal drops below that level</a:t>
            </a:r>
          </a:p>
          <a:p>
            <a:pPr lvl="1"/>
            <a:endParaRPr lang="en-US" dirty="0"/>
          </a:p>
          <a:p>
            <a:r>
              <a:rPr lang="en-US" sz="2400" dirty="0"/>
              <a:t>Has problems with triggering</a:t>
            </a:r>
          </a:p>
          <a:p>
            <a:pPr lvl="1"/>
            <a:r>
              <a:rPr lang="en-US" dirty="0"/>
              <a:t>Multi-triggering due to</a:t>
            </a:r>
          </a:p>
          <a:p>
            <a:pPr lvl="2"/>
            <a:r>
              <a:rPr lang="en-US" dirty="0"/>
              <a:t>Fluctuation of laser power</a:t>
            </a:r>
          </a:p>
          <a:p>
            <a:pPr lvl="2"/>
            <a:r>
              <a:rPr lang="en-US" dirty="0"/>
              <a:t>Electronic amplification</a:t>
            </a:r>
          </a:p>
          <a:p>
            <a:pPr lvl="1"/>
            <a:r>
              <a:rPr lang="en-US" dirty="0"/>
              <a:t>Measurement unusable</a:t>
            </a:r>
          </a:p>
          <a:p>
            <a:pPr lvl="1"/>
            <a:r>
              <a:rPr lang="en-US" dirty="0"/>
              <a:t>Manually adjusting of trigger level</a:t>
            </a:r>
          </a:p>
          <a:p>
            <a:pPr lvl="1"/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4434173-2AB3-5174-CCCB-21D611C8D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565275"/>
            <a:ext cx="5568950" cy="41767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486A17-B7F5-7C8D-E53A-45FE0E9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69CF0-BFD8-4C5F-9FEA-06064F749739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47017-EF39-6414-CC0E-019EF873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42F3B0B-85F5-B468-6D40-18DC8D30A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2319867" cy="374453"/>
          </a:xfrm>
        </p:spPr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1282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D5246CB-1565-AAA8-252F-148D0697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triggering problem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9C5F997-490A-817A-480A-6FE0A90236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Case 1: Trigger level too low</a:t>
            </a:r>
          </a:p>
          <a:p>
            <a:pPr lvl="1"/>
            <a:r>
              <a:rPr lang="en-US" dirty="0"/>
              <a:t>Triggers on strong PL signal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Only trigger on main peak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Case 2: Trigger level too high</a:t>
            </a:r>
          </a:p>
          <a:p>
            <a:pPr lvl="1"/>
            <a:r>
              <a:rPr lang="en-US" dirty="0"/>
              <a:t>Triggers on noise or fluctuation of laser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Only trigger on long downslope</a:t>
            </a:r>
            <a:endParaRPr lang="en-US" dirty="0"/>
          </a:p>
          <a:p>
            <a:endParaRPr lang="en-US" sz="2400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5656CB7F-FF9D-34A1-A9F2-BB1020B942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72200" y="1565275"/>
            <a:ext cx="5568950" cy="41767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31CA8F-818C-35EB-CE49-A0C7507D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74F46-5590-4C36-A922-DCCE62AB7B6F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E1D74D-5682-C5C7-45F1-F4861EC9FF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792932-021A-3395-9FB4-EB37C3FF2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9883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F5AD13C4-206F-D4C9-E087-3ECC2759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trigger detection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018AB-0556-093A-1481-23A39F68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E73C-8A04-4B57-8005-E140B572765F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273CCB-86B1-8301-EF40-49AA83D3E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886535-FEA7-38A6-ED5B-EABDECB4E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B25571-ACAF-1AFB-7B13-8822C87698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Expanded existing logic:</a:t>
            </a:r>
          </a:p>
          <a:p>
            <a:pPr lvl="1"/>
            <a:r>
              <a:rPr lang="en-US" dirty="0"/>
              <a:t>Use original method with low trigger level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Removes triggers on noisy full signal</a:t>
            </a:r>
            <a:endParaRPr lang="en-US" dirty="0"/>
          </a:p>
        </p:txBody>
      </p:sp>
      <p:pic>
        <p:nvPicPr>
          <p:cNvPr id="14" name="Bildplatzhalter 9">
            <a:extLst>
              <a:ext uri="{FF2B5EF4-FFF2-40B4-BE49-F238E27FC236}">
                <a16:creationId xmlns:a16="http://schemas.microsoft.com/office/drawing/2014/main" id="{B6BC6003-E950-FDB6-C3B9-090787C1EE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329" b="-14329"/>
          <a:stretch/>
        </p:blipFill>
        <p:spPr>
          <a:xfrm>
            <a:off x="6341648" y="1130300"/>
            <a:ext cx="5230054" cy="50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F5AD13C4-206F-D4C9-E087-3ECC2759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trigger detection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018AB-0556-093A-1481-23A39F68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E73C-8A04-4B57-8005-E140B572765F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273CCB-86B1-8301-EF40-49AA83D3E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886535-FEA7-38A6-ED5B-EABDECB4E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B25571-ACAF-1AFB-7B13-8822C87698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Expanded existing logic:</a:t>
            </a:r>
          </a:p>
          <a:p>
            <a:pPr lvl="1"/>
            <a:r>
              <a:rPr lang="en-US" dirty="0"/>
              <a:t>Use original method with low trigger level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Removes triggers on noisy full signal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Check if point is on a descending slope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Removes triggers on noisy PL signal</a:t>
            </a:r>
          </a:p>
          <a:p>
            <a:endParaRPr lang="en-US" dirty="0"/>
          </a:p>
        </p:txBody>
      </p:sp>
      <p:pic>
        <p:nvPicPr>
          <p:cNvPr id="14" name="Bildplatzhalter 9">
            <a:extLst>
              <a:ext uri="{FF2B5EF4-FFF2-40B4-BE49-F238E27FC236}">
                <a16:creationId xmlns:a16="http://schemas.microsoft.com/office/drawing/2014/main" id="{B6BC6003-E950-FDB6-C3B9-090787C1EE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329" b="-14329"/>
          <a:stretch/>
        </p:blipFill>
        <p:spPr>
          <a:xfrm>
            <a:off x="6341648" y="1130300"/>
            <a:ext cx="5230054" cy="50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3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F5AD13C4-206F-D4C9-E087-3ECC2759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trigger detection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018AB-0556-093A-1481-23A39F68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E73C-8A04-4B57-8005-E140B572765F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273CCB-86B1-8301-EF40-49AA83D3E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886535-FEA7-38A6-ED5B-EABDECB4E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B25571-ACAF-1AFB-7B13-8822C8769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817" y="1129580"/>
            <a:ext cx="5776623" cy="5047383"/>
          </a:xfrm>
        </p:spPr>
        <p:txBody>
          <a:bodyPr>
            <a:normAutofit/>
          </a:bodyPr>
          <a:lstStyle/>
          <a:p>
            <a:r>
              <a:rPr lang="en-US" sz="2400" dirty="0"/>
              <a:t>Expanded existing logic:</a:t>
            </a:r>
          </a:p>
          <a:p>
            <a:pPr lvl="1"/>
            <a:r>
              <a:rPr lang="en-US" dirty="0"/>
              <a:t>Use original method with low trigger level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Removes triggers on noisy full signal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Check if point is on a descending slope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Removes triggers on a noisy level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Check if it a maximum is close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Trigger on main peak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600" dirty="0">
                <a:sym typeface="Wingdings" panose="05000000000000000000" pitchFamily="2" charset="2"/>
              </a:rPr>
              <a:t>Resolved false triggering</a:t>
            </a:r>
          </a:p>
          <a:p>
            <a:pPr marL="0" indent="0">
              <a:buNone/>
            </a:pPr>
            <a:br>
              <a:rPr lang="en-US" sz="2600" dirty="0">
                <a:sym typeface="Wingdings" panose="05000000000000000000" pitchFamily="2" charset="2"/>
              </a:rPr>
            </a:br>
            <a:r>
              <a:rPr lang="en-US" sz="2600" dirty="0">
                <a:sym typeface="Wingdings" panose="05000000000000000000" pitchFamily="2" charset="2"/>
              </a:rPr>
              <a:t> Autonomous measurement time</a:t>
            </a:r>
            <a:br>
              <a:rPr lang="en-US" sz="2600" dirty="0">
                <a:sym typeface="Wingdings" panose="05000000000000000000" pitchFamily="2" charset="2"/>
              </a:rPr>
            </a:br>
            <a:r>
              <a:rPr lang="en-US" sz="2600" dirty="0">
                <a:sym typeface="Wingdings" panose="05000000000000000000" pitchFamily="2" charset="2"/>
              </a:rPr>
              <a:t>    increase to 85 min</a:t>
            </a:r>
            <a:endParaRPr lang="en-US" sz="2200" dirty="0"/>
          </a:p>
        </p:txBody>
      </p:sp>
      <p:pic>
        <p:nvPicPr>
          <p:cNvPr id="14" name="Bildplatzhalter 9">
            <a:extLst>
              <a:ext uri="{FF2B5EF4-FFF2-40B4-BE49-F238E27FC236}">
                <a16:creationId xmlns:a16="http://schemas.microsoft.com/office/drawing/2014/main" id="{B6BC6003-E950-FDB6-C3B9-090787C1EE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329" b="-14329"/>
          <a:stretch/>
        </p:blipFill>
        <p:spPr>
          <a:xfrm>
            <a:off x="6341648" y="1130300"/>
            <a:ext cx="5230054" cy="50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BBEE-E514-168C-FBD6-6CB2DFC1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794E-B7E2-5DAF-E1EC-E0FD194B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58AEA-FEAB-3C67-CCBE-A6187FEDA5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95152D-1384-4A7F-9825-25A66AA147F6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6B0C-50B7-CB00-1346-620874C46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050" noProof="0"/>
              <a:t>Ulrich Sauter</a:t>
            </a:r>
            <a:endParaRPr lang="en-US" sz="10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10C23-B7A7-CD39-A829-EC39A202C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9B7231D-1566-A652-9549-C03255DBD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629222"/>
              </p:ext>
            </p:extLst>
          </p:nvPr>
        </p:nvGraphicFramePr>
        <p:xfrm>
          <a:off x="116390" y="1037491"/>
          <a:ext cx="11959220" cy="40385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38580">
                  <a:extLst>
                    <a:ext uri="{9D8B030D-6E8A-4147-A177-3AD203B41FA5}">
                      <a16:colId xmlns:a16="http://schemas.microsoft.com/office/drawing/2014/main" val="2804904180"/>
                    </a:ext>
                  </a:extLst>
                </a:gridCol>
                <a:gridCol w="2721958">
                  <a:extLst>
                    <a:ext uri="{9D8B030D-6E8A-4147-A177-3AD203B41FA5}">
                      <a16:colId xmlns:a16="http://schemas.microsoft.com/office/drawing/2014/main" val="113611883"/>
                    </a:ext>
                  </a:extLst>
                </a:gridCol>
                <a:gridCol w="2632894">
                  <a:extLst>
                    <a:ext uri="{9D8B030D-6E8A-4147-A177-3AD203B41FA5}">
                      <a16:colId xmlns:a16="http://schemas.microsoft.com/office/drawing/2014/main" val="1488759452"/>
                    </a:ext>
                  </a:extLst>
                </a:gridCol>
                <a:gridCol w="2626278">
                  <a:extLst>
                    <a:ext uri="{9D8B030D-6E8A-4147-A177-3AD203B41FA5}">
                      <a16:colId xmlns:a16="http://schemas.microsoft.com/office/drawing/2014/main" val="1463797497"/>
                    </a:ext>
                  </a:extLst>
                </a:gridCol>
                <a:gridCol w="2639510">
                  <a:extLst>
                    <a:ext uri="{9D8B030D-6E8A-4147-A177-3AD203B41FA5}">
                      <a16:colId xmlns:a16="http://schemas.microsoft.com/office/drawing/2014/main" val="1565744926"/>
                    </a:ext>
                  </a:extLst>
                </a:gridCol>
              </a:tblGrid>
              <a:tr h="49986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Diamond, pump DBR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Copper, pump DBR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 pump DBR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Hybrid mirror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51052"/>
                  </a:ext>
                </a:extLst>
              </a:tr>
              <a:tr h="1758702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Design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79272024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Mirror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19 laser DBR pairs</a:t>
                      </a:r>
                    </a:p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 pump DBR pairs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19 laser DBR pairs</a:t>
                      </a:r>
                    </a:p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 pump DBR pairs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19 laser DBR pairs</a:t>
                      </a:r>
                    </a:p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No pump DBR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Hybrid mirror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Cu layer + 10.5 p. DBR 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35633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Heat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spreader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Diamond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Copper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Copper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Diamond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245005"/>
                  </a:ext>
                </a:extLst>
              </a:tr>
              <a:tr h="49986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Length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 µm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 µm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 µm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 µm</a:t>
                      </a:r>
                    </a:p>
                  </a:txBody>
                  <a:tcPr>
                    <a:lnL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C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39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13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5096-1F19-64E0-1FDF-AE4EA9C7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19CB85E-E54B-7F10-FDF0-C0B8834B8B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Fitting of the model</a:t>
                </a:r>
              </a:p>
              <a:p>
                <a:pPr lvl="1"/>
                <a:r>
                  <a:rPr lang="en-US" dirty="0"/>
                  <a:t>Correlated fitting parameters</a:t>
                </a:r>
              </a:p>
              <a:p>
                <a:pPr lvl="1"/>
                <a:r>
                  <a:rPr lang="en-US" dirty="0"/>
                  <a:t>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</a:rPr>
                          <m:t>𝑛𝑠</m:t>
                        </m:r>
                      </m:sub>
                    </m:sSub>
                  </m:oMath>
                </a14:m>
                <a:r>
                  <a:rPr lang="en-US" dirty="0"/>
                  <a:t> with no pump measurement</a:t>
                </a:r>
              </a:p>
              <a:p>
                <a:pPr lvl="1"/>
                <a:r>
                  <a:rPr lang="en-US" dirty="0"/>
                  <a:t>Reduced fitting range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Compare the fitting coefficient</a:t>
                </a:r>
              </a:p>
              <a:p>
                <a:pPr lvl="1"/>
                <a:r>
                  <a:rPr lang="en-US" dirty="0"/>
                  <a:t>Example for 1 chip (Copper, pump DBR)</a:t>
                </a:r>
              </a:p>
              <a:p>
                <a:pPr lvl="1"/>
                <a:r>
                  <a:rPr lang="en-US" dirty="0"/>
                  <a:t>Overview of all chips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19CB85E-E54B-7F10-FDF0-C0B8834B8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412" t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8E59DC03-907E-8A34-AC98-679C7DBBB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457240"/>
            <a:ext cx="5568950" cy="41546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8446E-0783-87C9-7A5B-2FB73870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1AFD-2A26-4762-A3D0-1D1D4886197E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D328E-29C4-B8B9-708F-866FD85C8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43D5F-D514-4220-DDCC-2C901624E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11">
                <a:extLst>
                  <a:ext uri="{FF2B5EF4-FFF2-40B4-BE49-F238E27FC236}">
                    <a16:creationId xmlns:a16="http://schemas.microsoft.com/office/drawing/2014/main" id="{9107F293-B109-0574-31A1-71BE110AC160}"/>
                  </a:ext>
                </a:extLst>
              </p:cNvPr>
              <p:cNvSpPr txBox="1"/>
              <p:nvPr/>
            </p:nvSpPr>
            <p:spPr>
              <a:xfrm>
                <a:off x="849788" y="2728135"/>
                <a:ext cx="4731039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𝑠𝑠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𝑛𝑠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type m:val="lin"/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𝑠𝑎𝑡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" name="Textfeld 11">
                <a:extLst>
                  <a:ext uri="{FF2B5EF4-FFF2-40B4-BE49-F238E27FC236}">
                    <a16:creationId xmlns:a16="http://schemas.microsoft.com/office/drawing/2014/main" id="{9107F293-B109-0574-31A1-71BE110AC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88" y="2728135"/>
                <a:ext cx="4731039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23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09023-C676-D96B-B867-CAD1DB51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Pump DBR VECSEL – A novel VECSEL design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CB7E4D6-BE31-503D-3FA2-71E68A7E60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CW operation</a:t>
            </a:r>
          </a:p>
          <a:p>
            <a:r>
              <a:rPr lang="en-US" dirty="0"/>
              <a:t>Increase of efficiency by </a:t>
            </a:r>
            <a:r>
              <a:rPr lang="en-CH" dirty="0"/>
              <a:t>1</a:t>
            </a:r>
            <a:r>
              <a:rPr lang="de-CH" dirty="0"/>
              <a:t>8</a:t>
            </a:r>
            <a:r>
              <a:rPr lang="en-CH" dirty="0"/>
              <a:t>% </a:t>
            </a:r>
            <a:endParaRPr lang="de-CH" dirty="0"/>
          </a:p>
          <a:p>
            <a:r>
              <a:rPr lang="en-US" dirty="0"/>
              <a:t>6 times the output power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dirty="0" err="1"/>
              <a:t>modelocked</a:t>
            </a:r>
            <a:r>
              <a:rPr lang="en-US" sz="2400" dirty="0"/>
              <a:t> operation</a:t>
            </a:r>
          </a:p>
          <a:p>
            <a:r>
              <a:rPr lang="en-US" dirty="0"/>
              <a:t>So far, no comparable improvement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dirty="0"/>
              <a:t>Investigate gain saturation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25B39B-8916-8647-151D-767A4CC7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170F7-6151-4F61-A9CD-6D8E339F539D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46166A-1380-EBA8-4CC6-7926CF6FC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Ulrich Sauter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29A661-D6E0-C504-14C8-82AD980C4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2F4810-B4D7-8441-89F3-DB43273A1B1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459FB-D551-91CC-342A-446C3BDA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532" y="3610834"/>
            <a:ext cx="3744000" cy="28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1D5DF-6BA2-BACC-4605-A81715EDE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692" y="886597"/>
            <a:ext cx="3744000" cy="280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1FFD5-A577-1B78-FD61-5924F4210599}"/>
              </a:ext>
            </a:extLst>
          </p:cNvPr>
          <p:cNvSpPr txBox="1"/>
          <p:nvPr/>
        </p:nvSpPr>
        <p:spPr>
          <a:xfrm>
            <a:off x="7843708" y="1129579"/>
            <a:ext cx="286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</a:t>
            </a:r>
            <a:br>
              <a:rPr lang="en-US" dirty="0"/>
            </a:br>
            <a:r>
              <a:rPr lang="en-US" dirty="0"/>
              <a:t>pump DBR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6B22D6-E9F5-FBE3-AD9C-4756E1E928C8}"/>
              </a:ext>
            </a:extLst>
          </p:cNvPr>
          <p:cNvSpPr txBox="1"/>
          <p:nvPr/>
        </p:nvSpPr>
        <p:spPr>
          <a:xfrm>
            <a:off x="9353223" y="5325072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pump DBR</a:t>
            </a:r>
          </a:p>
        </p:txBody>
      </p:sp>
    </p:spTree>
    <p:extLst>
      <p:ext uri="{BB962C8B-B14F-4D97-AF65-F5344CB8AC3E}">
        <p14:creationId xmlns:p14="http://schemas.microsoft.com/office/powerpoint/2010/main" val="2175657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0027-31B7-710C-DCCF-7A648D2693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Parameter saturation fluence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0027-31B7-710C-DCCF-7A648D269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7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9DEB14-28DD-FD15-4FE0-AB5B15FFBE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After inversion stays constant</a:t>
            </a:r>
          </a:p>
          <a:p>
            <a:endParaRPr lang="en-US" sz="2400" dirty="0"/>
          </a:p>
          <a:p>
            <a:r>
              <a:rPr lang="en-US" sz="2400" dirty="0"/>
              <a:t>Temperature influence:</a:t>
            </a:r>
          </a:p>
          <a:p>
            <a:pPr lvl="1"/>
            <a:r>
              <a:rPr lang="en-US" dirty="0"/>
              <a:t>Lower temperature leads to higher saturation fluence</a:t>
            </a:r>
            <a:endParaRPr lang="en-US" sz="2400" dirty="0"/>
          </a:p>
          <a:p>
            <a:pPr lvl="1"/>
            <a:r>
              <a:rPr lang="en-US" dirty="0"/>
              <a:t>Nonlinear behavior for temperatures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700F06-5A92-9C3D-B254-045A4A67F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485058"/>
            <a:ext cx="5568950" cy="4337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AFE4-1282-DB92-1097-5A3D28E6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E944-D122-4C53-8412-85A070B916C9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6CBC-BA3B-ED35-5032-518E7BF59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824F-BC2D-9722-9647-9E8418EC7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3199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0027-31B7-710C-DCCF-7A648D2693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Parameter small signal reflectivity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0027-31B7-710C-DCCF-7A648D269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7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29DE66-726E-C095-F1AD-5CEDD9C5F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817" y="1129580"/>
            <a:ext cx="6099174" cy="5047383"/>
          </a:xfrm>
        </p:spPr>
        <p:txBody>
          <a:bodyPr>
            <a:normAutofit/>
          </a:bodyPr>
          <a:lstStyle/>
          <a:p>
            <a:r>
              <a:rPr lang="en-US" sz="2400" dirty="0"/>
              <a:t>Temperature shifts resonance of gain QW </a:t>
            </a:r>
            <a:r>
              <a:rPr lang="en-US" sz="2400" dirty="0">
                <a:sym typeface="Wingdings" panose="05000000000000000000" pitchFamily="2" charset="2"/>
              </a:rPr>
              <a:t> Different max reflectivity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Linear growth with pump power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Sub-linear growth sooner for higher temperature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F4389-3C69-801C-8D9C-C905A7900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474948"/>
            <a:ext cx="5568950" cy="43573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AFE4-1282-DB92-1097-5A3D28E6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B3D7-54F0-4E38-BEB7-61EE32E5863A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6CBC-BA3B-ED35-5032-518E7BF59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824F-BC2D-9722-9647-9E8418EC7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1E4B6C1C-C6CA-0373-EF0B-059E2412A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526680"/>
              </p:ext>
            </p:extLst>
          </p:nvPr>
        </p:nvGraphicFramePr>
        <p:xfrm>
          <a:off x="450850" y="4140538"/>
          <a:ext cx="52374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680">
                  <a:extLst>
                    <a:ext uri="{9D8B030D-6E8A-4147-A177-3AD203B41FA5}">
                      <a16:colId xmlns:a16="http://schemas.microsoft.com/office/drawing/2014/main" val="493193010"/>
                    </a:ext>
                  </a:extLst>
                </a:gridCol>
                <a:gridCol w="1032934">
                  <a:extLst>
                    <a:ext uri="{9D8B030D-6E8A-4147-A177-3AD203B41FA5}">
                      <a16:colId xmlns:a16="http://schemas.microsoft.com/office/drawing/2014/main" val="1598187490"/>
                    </a:ext>
                  </a:extLst>
                </a:gridCol>
                <a:gridCol w="1032934">
                  <a:extLst>
                    <a:ext uri="{9D8B030D-6E8A-4147-A177-3AD203B41FA5}">
                      <a16:colId xmlns:a16="http://schemas.microsoft.com/office/drawing/2014/main" val="928568599"/>
                    </a:ext>
                  </a:extLst>
                </a:gridCol>
                <a:gridCol w="1032934">
                  <a:extLst>
                    <a:ext uri="{9D8B030D-6E8A-4147-A177-3AD203B41FA5}">
                      <a16:colId xmlns:a16="http://schemas.microsoft.com/office/drawing/2014/main" val="247106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Temperature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 °C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 °C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-10 °C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3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Break-away power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3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3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741647"/>
                  </a:ext>
                </a:extLst>
              </a:tr>
            </a:tbl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4B219BC4-AA16-81FC-A2FF-4D4E84A206DD}"/>
              </a:ext>
            </a:extLst>
          </p:cNvPr>
          <p:cNvSpPr/>
          <p:nvPr/>
        </p:nvSpPr>
        <p:spPr>
          <a:xfrm>
            <a:off x="10128250" y="2393950"/>
            <a:ext cx="419100" cy="419100"/>
          </a:xfrm>
          <a:prstGeom prst="ellipse">
            <a:avLst/>
          </a:prstGeom>
          <a:noFill/>
          <a:ln w="57150">
            <a:solidFill>
              <a:srgbClr val="077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1EA8EC-EC60-A76B-1EF1-70F954287557}"/>
              </a:ext>
            </a:extLst>
          </p:cNvPr>
          <p:cNvSpPr/>
          <p:nvPr/>
        </p:nvSpPr>
        <p:spPr>
          <a:xfrm>
            <a:off x="9112250" y="2773200"/>
            <a:ext cx="419100" cy="419100"/>
          </a:xfrm>
          <a:prstGeom prst="ellipse">
            <a:avLst/>
          </a:prstGeom>
          <a:noFill/>
          <a:ln w="57150">
            <a:solidFill>
              <a:srgbClr val="00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AC8063-FA53-3C96-AC6F-0D01DACD64C2}"/>
              </a:ext>
            </a:extLst>
          </p:cNvPr>
          <p:cNvSpPr/>
          <p:nvPr/>
        </p:nvSpPr>
        <p:spPr>
          <a:xfrm>
            <a:off x="7213600" y="3681691"/>
            <a:ext cx="419100" cy="419100"/>
          </a:xfrm>
          <a:prstGeom prst="ellipse">
            <a:avLst/>
          </a:prstGeom>
          <a:noFill/>
          <a:ln w="57150">
            <a:solidFill>
              <a:srgbClr val="C7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7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0027-31B7-710C-DCCF-7A648D2693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Parameter rollover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de-CH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0027-31B7-710C-DCCF-7A648D269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7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DDD38-6358-701A-E48E-B7F1E6781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Linear dependency on pump power</a:t>
            </a:r>
          </a:p>
          <a:p>
            <a:endParaRPr lang="en-US" sz="2400" dirty="0"/>
          </a:p>
          <a:p>
            <a:r>
              <a:rPr lang="en-US" sz="2400" dirty="0"/>
              <a:t>Temperature influence:</a:t>
            </a:r>
          </a:p>
          <a:p>
            <a:pPr lvl="1"/>
            <a:r>
              <a:rPr lang="en-US" dirty="0"/>
              <a:t>Lower temperature increases value</a:t>
            </a:r>
            <a:endParaRPr lang="en-US" sz="2400" dirty="0"/>
          </a:p>
          <a:p>
            <a:pPr lvl="1"/>
            <a:r>
              <a:rPr lang="en-US" dirty="0"/>
              <a:t>Nonlinear behavior for temperatures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742E2B-01BF-7587-8E9E-18FAAECDC7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565275"/>
            <a:ext cx="5568950" cy="41767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AFE4-1282-DB92-1097-5A3D28E6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BC4B7-305C-462B-86EA-3E6D0239BB71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6CBC-BA3B-ED35-5032-518E7BF59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824F-BC2D-9722-9647-9E8418EC7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7629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111739B-6456-4758-0476-AC95A0C5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Chips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B3D08-44BA-46A5-E5F4-A7F857F58A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140FC7E-8470-4E3F-82FB-CE56BF6985CF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E94920-CC18-4EA4-9D03-F40EEBF0E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2B24DC-9B98-D3F2-12BC-B7E40CA44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0">
                <a:extLst>
                  <a:ext uri="{FF2B5EF4-FFF2-40B4-BE49-F238E27FC236}">
                    <a16:creationId xmlns:a16="http://schemas.microsoft.com/office/drawing/2014/main" id="{9B0060B0-BAFC-4AF1-E607-720D2D686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320138"/>
                  </p:ext>
                </p:extLst>
              </p:nvPr>
            </p:nvGraphicFramePr>
            <p:xfrm>
              <a:off x="91544" y="864644"/>
              <a:ext cx="12008912" cy="5128712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1964228">
                      <a:extLst>
                        <a:ext uri="{9D8B030D-6E8A-4147-A177-3AD203B41FA5}">
                          <a16:colId xmlns:a16="http://schemas.microsoft.com/office/drawing/2014/main" val="2804904180"/>
                        </a:ext>
                      </a:extLst>
                    </a:gridCol>
                    <a:gridCol w="1856412">
                      <a:extLst>
                        <a:ext uri="{9D8B030D-6E8A-4147-A177-3AD203B41FA5}">
                          <a16:colId xmlns:a16="http://schemas.microsoft.com/office/drawing/2014/main" val="113611883"/>
                        </a:ext>
                      </a:extLst>
                    </a:gridCol>
                    <a:gridCol w="1432867">
                      <a:extLst>
                        <a:ext uri="{9D8B030D-6E8A-4147-A177-3AD203B41FA5}">
                          <a16:colId xmlns:a16="http://schemas.microsoft.com/office/drawing/2014/main" val="725492535"/>
                        </a:ext>
                      </a:extLst>
                    </a:gridCol>
                    <a:gridCol w="1804686">
                      <a:extLst>
                        <a:ext uri="{9D8B030D-6E8A-4147-A177-3AD203B41FA5}">
                          <a16:colId xmlns:a16="http://schemas.microsoft.com/office/drawing/2014/main" val="1488759452"/>
                        </a:ext>
                      </a:extLst>
                    </a:gridCol>
                    <a:gridCol w="1684935">
                      <a:extLst>
                        <a:ext uri="{9D8B030D-6E8A-4147-A177-3AD203B41FA5}">
                          <a16:colId xmlns:a16="http://schemas.microsoft.com/office/drawing/2014/main" val="1530508932"/>
                        </a:ext>
                      </a:extLst>
                    </a:gridCol>
                    <a:gridCol w="1832917">
                      <a:extLst>
                        <a:ext uri="{9D8B030D-6E8A-4147-A177-3AD203B41FA5}">
                          <a16:colId xmlns:a16="http://schemas.microsoft.com/office/drawing/2014/main" val="1463797497"/>
                        </a:ext>
                      </a:extLst>
                    </a:gridCol>
                    <a:gridCol w="1432867">
                      <a:extLst>
                        <a:ext uri="{9D8B030D-6E8A-4147-A177-3AD203B41FA5}">
                          <a16:colId xmlns:a16="http://schemas.microsoft.com/office/drawing/2014/main" val="1170960667"/>
                        </a:ext>
                      </a:extLst>
                    </a:gridCol>
                  </a:tblGrid>
                  <a:tr h="9224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Chip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Saturation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fluence at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 °C</a:t>
                          </a:r>
                        </a:p>
                      </a:txBody>
                      <a:tcPr marL="117152" marR="117152" marT="58576" marB="585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decrease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in Temp.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7152" marR="117152" marT="58576" marB="5857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Break-away 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power  at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 °C</a:t>
                          </a:r>
                        </a:p>
                      </a:txBody>
                      <a:tcPr marL="117152" marR="117152" marT="58576" marB="5857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Max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ss</m:t>
                                  </m:r>
                                </m:sub>
                              </m:sSub>
                            </m:oMath>
                          </a14:m>
                          <a:br>
                            <a:rPr lang="de-CH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at -10 °C</a:t>
                          </a:r>
                        </a:p>
                      </a:txBody>
                      <a:tcPr marL="117152" marR="117152" marT="58576" marB="58576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Roll-over 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constant at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 °C</a:t>
                          </a:r>
                        </a:p>
                      </a:txBody>
                      <a:tcPr marL="117152" marR="117152" marT="58576" marB="58576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decrease in Temp.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7152" marR="117152" marT="58576" marB="58576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737915"/>
                      </a:ext>
                    </a:extLst>
                  </a:tr>
                  <a:tr h="990000">
                    <a:tc>
                      <a:txBody>
                        <a:bodyPr/>
                        <a:lstStyle/>
                        <a:p>
                          <a:pPr marL="0" indent="0" algn="ctr">
                            <a:tabLst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Copper,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pump DBR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2 </a:t>
                          </a:r>
                          <a:r>
                            <a:rPr lang="el-GR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CH" sz="23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 W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104.6 %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0.9 </a:t>
                          </a:r>
                          <a:r>
                            <a:rPr lang="de-CH" sz="2300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mJ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CH" sz="23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279173"/>
                      </a:ext>
                    </a:extLst>
                  </a:tr>
                  <a:tr h="99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Diamond, pump DBR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2 </a:t>
                          </a:r>
                          <a:r>
                            <a:rPr lang="el-GR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4 W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106.5 %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0.9 </a:t>
                          </a:r>
                          <a:r>
                            <a:rPr lang="de-CH" sz="2300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mJ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de-CH" sz="23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272024"/>
                      </a:ext>
                    </a:extLst>
                  </a:tr>
                  <a:tr h="99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pump DBR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2 </a:t>
                          </a:r>
                          <a:r>
                            <a:rPr lang="el-GR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0" baseline="0" noProof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4 W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103.4 %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1.8 </a:t>
                          </a:r>
                          <a:r>
                            <a:rPr lang="de-CH" sz="2300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mJ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300" b="0" baseline="0" noProof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6245005"/>
                      </a:ext>
                    </a:extLst>
                  </a:tr>
                  <a:tr h="99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Hybrid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4 </a:t>
                          </a:r>
                          <a:r>
                            <a:rPr lang="el-GR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0" baseline="0" noProof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6 W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103.7 %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5.4 </a:t>
                          </a:r>
                          <a:r>
                            <a:rPr lang="de-CH" sz="2300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mJ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300" b="0" baseline="0" noProof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69732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0">
                <a:extLst>
                  <a:ext uri="{FF2B5EF4-FFF2-40B4-BE49-F238E27FC236}">
                    <a16:creationId xmlns:a16="http://schemas.microsoft.com/office/drawing/2014/main" id="{9B0060B0-BAFC-4AF1-E607-720D2D686C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320138"/>
                  </p:ext>
                </p:extLst>
              </p:nvPr>
            </p:nvGraphicFramePr>
            <p:xfrm>
              <a:off x="91544" y="864644"/>
              <a:ext cx="12008912" cy="5128712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1964228">
                      <a:extLst>
                        <a:ext uri="{9D8B030D-6E8A-4147-A177-3AD203B41FA5}">
                          <a16:colId xmlns:a16="http://schemas.microsoft.com/office/drawing/2014/main" val="2804904180"/>
                        </a:ext>
                      </a:extLst>
                    </a:gridCol>
                    <a:gridCol w="1856412">
                      <a:extLst>
                        <a:ext uri="{9D8B030D-6E8A-4147-A177-3AD203B41FA5}">
                          <a16:colId xmlns:a16="http://schemas.microsoft.com/office/drawing/2014/main" val="113611883"/>
                        </a:ext>
                      </a:extLst>
                    </a:gridCol>
                    <a:gridCol w="1432867">
                      <a:extLst>
                        <a:ext uri="{9D8B030D-6E8A-4147-A177-3AD203B41FA5}">
                          <a16:colId xmlns:a16="http://schemas.microsoft.com/office/drawing/2014/main" val="725492535"/>
                        </a:ext>
                      </a:extLst>
                    </a:gridCol>
                    <a:gridCol w="1804686">
                      <a:extLst>
                        <a:ext uri="{9D8B030D-6E8A-4147-A177-3AD203B41FA5}">
                          <a16:colId xmlns:a16="http://schemas.microsoft.com/office/drawing/2014/main" val="1488759452"/>
                        </a:ext>
                      </a:extLst>
                    </a:gridCol>
                    <a:gridCol w="1684935">
                      <a:extLst>
                        <a:ext uri="{9D8B030D-6E8A-4147-A177-3AD203B41FA5}">
                          <a16:colId xmlns:a16="http://schemas.microsoft.com/office/drawing/2014/main" val="1530508932"/>
                        </a:ext>
                      </a:extLst>
                    </a:gridCol>
                    <a:gridCol w="1832917">
                      <a:extLst>
                        <a:ext uri="{9D8B030D-6E8A-4147-A177-3AD203B41FA5}">
                          <a16:colId xmlns:a16="http://schemas.microsoft.com/office/drawing/2014/main" val="1463797497"/>
                        </a:ext>
                      </a:extLst>
                    </a:gridCol>
                    <a:gridCol w="1432867">
                      <a:extLst>
                        <a:ext uri="{9D8B030D-6E8A-4147-A177-3AD203B41FA5}">
                          <a16:colId xmlns:a16="http://schemas.microsoft.com/office/drawing/2014/main" val="1170960667"/>
                        </a:ext>
                      </a:extLst>
                    </a:gridCol>
                  </a:tblGrid>
                  <a:tr h="1168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Chip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Saturation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fluence at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 °C</a:t>
                          </a:r>
                        </a:p>
                      </a:txBody>
                      <a:tcPr marL="117152" marR="117152" marT="58576" marB="58576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decrease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in Temp.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7152" marR="117152" marT="58576" marB="5857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Break-away 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power  at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 °C</a:t>
                          </a:r>
                        </a:p>
                      </a:txBody>
                      <a:tcPr marL="117152" marR="117152" marT="58576" marB="58576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7152" marR="117152" marT="58576" marB="58576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0290" t="-2604" r="-195290" b="-3401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Roll-over 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constant at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 °C</a:t>
                          </a:r>
                        </a:p>
                      </a:txBody>
                      <a:tcPr marL="117152" marR="117152" marT="58576" marB="58576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decrease in Temp.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7152" marR="117152" marT="58576" marB="58576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737915"/>
                      </a:ext>
                    </a:extLst>
                  </a:tr>
                  <a:tr h="990000">
                    <a:tc>
                      <a:txBody>
                        <a:bodyPr/>
                        <a:lstStyle/>
                        <a:p>
                          <a:pPr marL="0" indent="0" algn="ctr">
                            <a:tabLst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Copper,</a:t>
                          </a:r>
                          <a:b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pump DBR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2 </a:t>
                          </a:r>
                          <a:r>
                            <a:rPr lang="el-GR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CH" sz="23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 W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104.6 %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0.9 </a:t>
                          </a:r>
                          <a:r>
                            <a:rPr lang="de-CH" sz="2300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mJ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CH" sz="23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279173"/>
                      </a:ext>
                    </a:extLst>
                  </a:tr>
                  <a:tr h="99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Diamond, pump DBR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2 </a:t>
                          </a:r>
                          <a:r>
                            <a:rPr lang="el-GR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4 W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106.5 %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0.9 </a:t>
                          </a:r>
                          <a:r>
                            <a:rPr lang="de-CH" sz="2300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mJ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de-CH" sz="2300" b="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272024"/>
                      </a:ext>
                    </a:extLst>
                  </a:tr>
                  <a:tr h="99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pump DBR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2 </a:t>
                          </a:r>
                          <a:r>
                            <a:rPr lang="el-GR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0" baseline="0" noProof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4 W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103.4 %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1.8 </a:t>
                          </a:r>
                          <a:r>
                            <a:rPr lang="de-CH" sz="2300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mJ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300" b="0" baseline="0" noProof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6245005"/>
                      </a:ext>
                    </a:extLst>
                  </a:tr>
                  <a:tr h="99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Hybrid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4 </a:t>
                          </a:r>
                          <a:r>
                            <a:rPr lang="el-GR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300" b="0" baseline="0" noProof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6 W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103.7 %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300" b="0" dirty="0">
                              <a:solidFill>
                                <a:schemeClr val="tx1"/>
                              </a:solidFill>
                            </a:rPr>
                            <a:t>5.4 </a:t>
                          </a:r>
                          <a:r>
                            <a:rPr lang="de-CH" sz="2300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mJ</a:t>
                          </a:r>
                          <a:r>
                            <a:rPr lang="de-CH" sz="23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cm</a:t>
                          </a:r>
                          <a:r>
                            <a:rPr lang="de-CH" sz="23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300" b="0" baseline="0" noProof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17152" marR="117152" marT="58576" marB="58576" anchor="ctr">
                        <a:lnL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3ECF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69732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B47CFAE-E003-FB91-A28E-17AB6E92434A}"/>
                  </a:ext>
                </a:extLst>
              </p14:cNvPr>
              <p14:cNvContentPartPr/>
              <p14:nvPr/>
            </p14:nvContentPartPr>
            <p14:xfrm>
              <a:off x="1242963" y="5672977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B47CFAE-E003-FB91-A28E-17AB6E9243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4323" y="566397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Arrow: Up 12">
            <a:extLst>
              <a:ext uri="{FF2B5EF4-FFF2-40B4-BE49-F238E27FC236}">
                <a16:creationId xmlns:a16="http://schemas.microsoft.com/office/drawing/2014/main" id="{15173348-8B6A-E0BB-15B7-89E3DD6A5C48}"/>
              </a:ext>
            </a:extLst>
          </p:cNvPr>
          <p:cNvSpPr/>
          <p:nvPr/>
        </p:nvSpPr>
        <p:spPr>
          <a:xfrm>
            <a:off x="4396131" y="2152651"/>
            <a:ext cx="527050" cy="50800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8F6A4B30-DC3E-25C3-E390-194EC61FEFDC}"/>
              </a:ext>
            </a:extLst>
          </p:cNvPr>
          <p:cNvSpPr/>
          <p:nvPr/>
        </p:nvSpPr>
        <p:spPr>
          <a:xfrm>
            <a:off x="4396131" y="3144716"/>
            <a:ext cx="527050" cy="50800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3B9209F-B33B-5E8D-47A6-3A97522F8021}"/>
              </a:ext>
            </a:extLst>
          </p:cNvPr>
          <p:cNvSpPr/>
          <p:nvPr/>
        </p:nvSpPr>
        <p:spPr>
          <a:xfrm>
            <a:off x="4396131" y="4136781"/>
            <a:ext cx="527050" cy="50800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68F31493-AE3B-750F-5C76-E30F7DD9FF99}"/>
              </a:ext>
            </a:extLst>
          </p:cNvPr>
          <p:cNvSpPr/>
          <p:nvPr/>
        </p:nvSpPr>
        <p:spPr>
          <a:xfrm rot="10800000">
            <a:off x="4396131" y="5128846"/>
            <a:ext cx="527050" cy="5080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EBFF5433-D7A6-59EA-A79D-26DAF05A20C1}"/>
              </a:ext>
            </a:extLst>
          </p:cNvPr>
          <p:cNvSpPr/>
          <p:nvPr/>
        </p:nvSpPr>
        <p:spPr>
          <a:xfrm>
            <a:off x="11200292" y="2152651"/>
            <a:ext cx="527050" cy="50800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F78CAA8F-677A-66A7-35D2-901607B131C4}"/>
              </a:ext>
            </a:extLst>
          </p:cNvPr>
          <p:cNvSpPr/>
          <p:nvPr/>
        </p:nvSpPr>
        <p:spPr>
          <a:xfrm>
            <a:off x="11200292" y="3144716"/>
            <a:ext cx="527050" cy="50800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D9F35C4-65E4-5894-69AB-EBB90BE80DA2}"/>
              </a:ext>
            </a:extLst>
          </p:cNvPr>
          <p:cNvSpPr/>
          <p:nvPr/>
        </p:nvSpPr>
        <p:spPr>
          <a:xfrm>
            <a:off x="11200292" y="4136781"/>
            <a:ext cx="527050" cy="50800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1C73F138-8D29-6AFE-D9C3-D50AE520E69C}"/>
              </a:ext>
            </a:extLst>
          </p:cNvPr>
          <p:cNvSpPr/>
          <p:nvPr/>
        </p:nvSpPr>
        <p:spPr>
          <a:xfrm rot="10800000">
            <a:off x="11200292" y="5128846"/>
            <a:ext cx="527050" cy="508000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8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4735-20D2-83EA-0323-2ED4C128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9C244-33D3-899C-20B0-55C2C5E7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 pump DBR parameters comparable to [1]</a:t>
            </a:r>
          </a:p>
          <a:p>
            <a:pPr lvl="1"/>
            <a:r>
              <a:rPr lang="en-US" dirty="0"/>
              <a:t>Consistent measurements</a:t>
            </a:r>
          </a:p>
          <a:p>
            <a:pPr lvl="1"/>
            <a:r>
              <a:rPr lang="en-US" dirty="0"/>
              <a:t>Reliable results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400" dirty="0"/>
              <a:t>New record small signal reflectivity of 106.5 %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F7696-712E-3420-092B-3E88947272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89170F7-6151-4F61-A9CD-6D8E339F539D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DDA6A-6B20-4F60-F541-1DB811A63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Ulrich Sauter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E154C-9E58-9DE3-DBE8-1DCD23ADD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2F4810-B4D7-8441-89F3-DB43273A1B10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5">
                <a:extLst>
                  <a:ext uri="{FF2B5EF4-FFF2-40B4-BE49-F238E27FC236}">
                    <a16:creationId xmlns:a16="http://schemas.microsoft.com/office/drawing/2014/main" id="{46747A92-510A-5858-6AA3-F89B230391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641752"/>
                  </p:ext>
                </p:extLst>
              </p:nvPr>
            </p:nvGraphicFramePr>
            <p:xfrm>
              <a:off x="7489037" y="1119600"/>
              <a:ext cx="397478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493193010"/>
                        </a:ext>
                      </a:extLst>
                    </a:gridCol>
                    <a:gridCol w="1200625">
                      <a:extLst>
                        <a:ext uri="{9D8B030D-6E8A-4147-A177-3AD203B41FA5}">
                          <a16:colId xmlns:a16="http://schemas.microsoft.com/office/drawing/2014/main" val="1598187490"/>
                        </a:ext>
                      </a:extLst>
                    </a:gridCol>
                    <a:gridCol w="1200625">
                      <a:extLst>
                        <a:ext uri="{9D8B030D-6E8A-4147-A177-3AD203B41FA5}">
                          <a16:colId xmlns:a16="http://schemas.microsoft.com/office/drawing/2014/main" val="9285685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 [1] </a:t>
                          </a:r>
                          <a:b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at 5 °C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My result at 10 °C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63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 / </a:t>
                          </a:r>
                          <a:r>
                            <a:rPr lang="el-GR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μ</a:t>
                          </a:r>
                          <a:r>
                            <a:rPr lang="de-CH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18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2.06</a:t>
                          </a:r>
                          <a:endParaRPr lang="de-CH" sz="1800" b="0" baseline="30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 2.02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741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 / m</a:t>
                          </a:r>
                          <a:r>
                            <a:rPr lang="de-CH" sz="18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cm</a:t>
                          </a:r>
                          <a:r>
                            <a:rPr lang="de-CH" sz="1800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-2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1800" b="0" dirty="0">
                              <a:solidFill>
                                <a:schemeClr val="tx1"/>
                              </a:solidFill>
                            </a:rPr>
                            <a:t>2.01</a:t>
                          </a:r>
                          <a:endParaRPr lang="de-CH" sz="1800" b="0" baseline="30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1.84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405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 / %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103.5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102.5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2714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5">
                <a:extLst>
                  <a:ext uri="{FF2B5EF4-FFF2-40B4-BE49-F238E27FC236}">
                    <a16:creationId xmlns:a16="http://schemas.microsoft.com/office/drawing/2014/main" id="{46747A92-510A-5858-6AA3-F89B230391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641752"/>
                  </p:ext>
                </p:extLst>
              </p:nvPr>
            </p:nvGraphicFramePr>
            <p:xfrm>
              <a:off x="7489037" y="1119600"/>
              <a:ext cx="397478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493193010"/>
                        </a:ext>
                      </a:extLst>
                    </a:gridCol>
                    <a:gridCol w="1200625">
                      <a:extLst>
                        <a:ext uri="{9D8B030D-6E8A-4147-A177-3AD203B41FA5}">
                          <a16:colId xmlns:a16="http://schemas.microsoft.com/office/drawing/2014/main" val="1598187490"/>
                        </a:ext>
                      </a:extLst>
                    </a:gridCol>
                    <a:gridCol w="1200625">
                      <a:extLst>
                        <a:ext uri="{9D8B030D-6E8A-4147-A177-3AD203B41FA5}">
                          <a16:colId xmlns:a16="http://schemas.microsoft.com/office/drawing/2014/main" val="9285685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 [1] </a:t>
                          </a:r>
                          <a:b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</a:b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at 5 °C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My result at 10 °C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63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6" t="-181967" r="-152510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2.06</a:t>
                          </a:r>
                          <a:endParaRPr lang="de-CH" sz="1800" b="0" baseline="30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 2.02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741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6" t="-281967" r="-15251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1800" b="0" dirty="0">
                              <a:solidFill>
                                <a:schemeClr val="tx1"/>
                              </a:solidFill>
                            </a:rPr>
                            <a:t>2.01</a:t>
                          </a:r>
                          <a:endParaRPr lang="de-CH" sz="1800" b="0" baseline="30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1.84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405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6" t="-381967" r="-15251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103.5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102.5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3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02714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3F303F-ED39-6208-C9AD-2097E5460CF3}"/>
              </a:ext>
            </a:extLst>
          </p:cNvPr>
          <p:cNvSpPr txBox="1"/>
          <p:nvPr/>
        </p:nvSpPr>
        <p:spPr>
          <a:xfrm>
            <a:off x="133208" y="6183984"/>
            <a:ext cx="11330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M. Gaulke, J. Heidrich, B. Ö. </a:t>
            </a:r>
            <a:r>
              <a:rPr lang="en-US" sz="1400" dirty="0" err="1"/>
              <a:t>Alaydin</a:t>
            </a:r>
            <a:r>
              <a:rPr lang="en-US" sz="1400" dirty="0"/>
              <a:t>, M. </a:t>
            </a:r>
            <a:r>
              <a:rPr lang="en-US" sz="1400" dirty="0" err="1"/>
              <a:t>Golling</a:t>
            </a:r>
            <a:r>
              <a:rPr lang="en-US" sz="1400" dirty="0"/>
              <a:t>, A. Barh, and U. Keller, Opt. Express 29, 40360-40373 (2021)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0B1874-5A9B-9AD5-0E2D-A5499FDEF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4044" y="2997153"/>
            <a:ext cx="3939547" cy="30076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AA996D-6A64-D83A-EB22-2157F669902E}"/>
              </a:ext>
            </a:extLst>
          </p:cNvPr>
          <p:cNvSpPr/>
          <p:nvPr/>
        </p:nvSpPr>
        <p:spPr>
          <a:xfrm>
            <a:off x="7399020" y="2997153"/>
            <a:ext cx="320040" cy="24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67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C41FA-F816-45B6-A1BC-76D2AD0F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Summary &amp; Outlook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F41FF-D305-3667-51D3-D3E59D60F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en-US" sz="2400" dirty="0"/>
                  <a:t>Summary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b="1" dirty="0">
                    <a:solidFill>
                      <a:srgbClr val="215CAF"/>
                    </a:solidFill>
                  </a:rPr>
                  <a:t>Automated</a:t>
                </a:r>
                <a:r>
                  <a:rPr lang="en-US" dirty="0"/>
                  <a:t> pump control and </a:t>
                </a:r>
                <a:r>
                  <a:rPr lang="en-US" b="1" dirty="0">
                    <a:solidFill>
                      <a:srgbClr val="215CAF"/>
                    </a:solidFill>
                  </a:rPr>
                  <a:t>improved</a:t>
                </a:r>
                <a:r>
                  <a:rPr lang="en-US" dirty="0"/>
                  <a:t> trigger detection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b="1" dirty="0">
                    <a:solidFill>
                      <a:srgbClr val="215CAF"/>
                    </a:solidFill>
                  </a:rPr>
                  <a:t>First</a:t>
                </a:r>
                <a:r>
                  <a:rPr lang="en-US" dirty="0"/>
                  <a:t> thorough gain saturation measurements of pump DBR VECSEL</a:t>
                </a:r>
              </a:p>
              <a:p>
                <a:pPr lvl="1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b="1" dirty="0">
                    <a:solidFill>
                      <a:srgbClr val="215CAF"/>
                    </a:solidFill>
                  </a:rPr>
                  <a:t>Record</a:t>
                </a:r>
                <a:r>
                  <a:rPr lang="en-US" dirty="0"/>
                  <a:t> small signal gain of </a:t>
                </a:r>
                <a:r>
                  <a:rPr lang="en-US" b="1" dirty="0">
                    <a:solidFill>
                      <a:srgbClr val="215CAF"/>
                    </a:solidFill>
                  </a:rPr>
                  <a:t>6.5 %</a:t>
                </a:r>
              </a:p>
              <a:p>
                <a:pPr lvl="1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b="1" dirty="0">
                    <a:solidFill>
                      <a:srgbClr val="215CAF"/>
                    </a:solidFill>
                  </a:rPr>
                  <a:t>Pump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215CAF"/>
                    </a:solidFill>
                  </a:rPr>
                  <a:t>DBR VECSEL </a:t>
                </a:r>
                <a:r>
                  <a:rPr lang="en-US" dirty="0"/>
                  <a:t>are an </a:t>
                </a:r>
                <a:r>
                  <a:rPr lang="en-US" b="1" dirty="0">
                    <a:solidFill>
                      <a:srgbClr val="215CAF"/>
                    </a:solidFill>
                  </a:rPr>
                  <a:t>improvement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en-US" sz="2400" dirty="0"/>
                  <a:t>Outlook</a:t>
                </a:r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Further automate temperature controller and</a:t>
                </a:r>
                <a:br>
                  <a:rPr lang="en-US" dirty="0"/>
                </a:br>
                <a:r>
                  <a:rPr lang="en-US" dirty="0"/>
                  <a:t>reduce measurement time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Focus into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de-CH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parameter of the </a:t>
                </a:r>
                <a:br>
                  <a:rPr lang="en-US" dirty="0"/>
                </a:br>
                <a:r>
                  <a:rPr lang="en-US" dirty="0"/>
                  <a:t>new design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F41FF-D305-3667-51D3-D3E59D60F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7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53B15A-E966-DA54-D98A-599BFF686B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D5B9BF-562F-4E4C-BBB7-CF0A138E687C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E92634-EDCE-7025-17DE-B4A1CB75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92E62-AEDA-C3DD-C686-CAF6716CF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8" name="Bildplatzhalter 9">
            <a:extLst>
              <a:ext uri="{FF2B5EF4-FFF2-40B4-BE49-F238E27FC236}">
                <a16:creationId xmlns:a16="http://schemas.microsoft.com/office/drawing/2014/main" id="{60D5C13B-2557-41A3-96E5-F7CEF9FE8F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" t="2119" r="1252" b="1723"/>
          <a:stretch/>
        </p:blipFill>
        <p:spPr>
          <a:xfrm>
            <a:off x="8684462" y="1590"/>
            <a:ext cx="3547089" cy="26245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10BDEF-CAA9-B010-1674-41D064005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4823" y="2623655"/>
            <a:ext cx="5362990" cy="37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6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C41FA-F816-45B6-A1BC-76D2AD0F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diamond, pump DBR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86F6DE-CCDB-5C58-C479-2F4E51EAF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9867" y="861984"/>
            <a:ext cx="7502313" cy="559944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53B15A-E966-DA54-D98A-599BFF686B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D5B9BF-562F-4E4C-BBB7-CF0A138E687C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E92634-EDCE-7025-17DE-B4A1CB75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92E62-AEDA-C3DD-C686-CAF6716CF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1352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C41FA-F816-45B6-A1BC-76D2AD0F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copper, pump DBR</a:t>
            </a:r>
            <a:endParaRPr lang="de-C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86F6DE-CCDB-5C58-C479-2F4E51EAF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9867" y="861984"/>
            <a:ext cx="7502313" cy="559944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53B15A-E966-DA54-D98A-599BFF686B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D5B9BF-562F-4E4C-BBB7-CF0A138E687C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E92634-EDCE-7025-17DE-B4A1CB75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92E62-AEDA-C3DD-C686-CAF6716CF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84D23-506C-8B3B-6012-3CA4D8641B80}"/>
              </a:ext>
            </a:extLst>
          </p:cNvPr>
          <p:cNvSpPr txBox="1"/>
          <p:nvPr/>
        </p:nvSpPr>
        <p:spPr>
          <a:xfrm>
            <a:off x="410817" y="6118860"/>
            <a:ext cx="1806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 °C and -10 °C overlap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AFE6B9-A832-20F2-76FD-22660E514F9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217722" y="5996016"/>
            <a:ext cx="708358" cy="2613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044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C41FA-F816-45B6-A1BC-76D2AD0F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no pump DBR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86F6DE-CCDB-5C58-C479-2F4E51EAF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9867" y="861984"/>
            <a:ext cx="7502313" cy="559944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53B15A-E966-DA54-D98A-599BFF686B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D5B9BF-562F-4E4C-BBB7-CF0A138E687C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E92634-EDCE-7025-17DE-B4A1CB75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92E62-AEDA-C3DD-C686-CAF6716CF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2237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C41FA-F816-45B6-A1BC-76D2AD0F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hybrid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86F6DE-CCDB-5C58-C479-2F4E51EAF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9867" y="861984"/>
            <a:ext cx="7502313" cy="559944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53B15A-E966-DA54-D98A-599BFF686B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D5B9BF-562F-4E4C-BBB7-CF0A138E687C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E92634-EDCE-7025-17DE-B4A1CB75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92E62-AEDA-C3DD-C686-CAF6716CF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0125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8E29-8972-0517-4D0A-645FF19F1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saturation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121CD2-DD0F-ED2A-1888-A93011CB45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Gain saturation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Information about chip performance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Optimizing cavity design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Dependency on structure, temperature and pump power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400" dirty="0"/>
              <a:t>Measurements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4 different VECSEL chips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3 temperatures </a:t>
            </a:r>
            <a:r>
              <a:rPr lang="en-US" dirty="0"/>
              <a:t>-10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 </a:t>
            </a:r>
            <a:r>
              <a:rPr lang="en-US" dirty="0"/>
              <a:t>°</a:t>
            </a:r>
            <a:r>
              <a:rPr lang="en-US" sz="2000" dirty="0"/>
              <a:t>C, </a:t>
            </a:r>
            <a:r>
              <a:rPr lang="en-US" dirty="0"/>
              <a:t>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 </a:t>
            </a:r>
            <a:r>
              <a:rPr lang="en-US" dirty="0"/>
              <a:t>°</a:t>
            </a:r>
            <a:r>
              <a:rPr lang="en-US" sz="2000" dirty="0"/>
              <a:t>C,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 </a:t>
            </a:r>
            <a:r>
              <a:rPr lang="en-US" sz="2000" dirty="0"/>
              <a:t>°C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9 different pump powers from 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 </a:t>
            </a:r>
            <a:r>
              <a:rPr lang="en-US" sz="2000" dirty="0"/>
              <a:t>W to16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 </a:t>
            </a:r>
            <a:r>
              <a:rPr lang="en-US" sz="2000" dirty="0"/>
              <a:t>W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108 measurements 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 </a:t>
            </a:r>
            <a:r>
              <a:rPr lang="en-US" dirty="0">
                <a:sym typeface="Wingdings" panose="05000000000000000000" pitchFamily="2" charset="2"/>
              </a:rPr>
              <a:t>min each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Automate one of the parameters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529D8-D387-59F2-103C-E27922AB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B21F-4BA2-4E5A-A43C-8446FBC20A82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1F78B-8ACB-DB59-BA15-03FD7F47B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Ulrich Sauter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8CBAB-6634-C97D-912A-568EA7F0D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2F4810-B4D7-8441-89F3-DB43273A1B10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11">
                <a:extLst>
                  <a:ext uri="{FF2B5EF4-FFF2-40B4-BE49-F238E27FC236}">
                    <a16:creationId xmlns:a16="http://schemas.microsoft.com/office/drawing/2014/main" id="{086D609A-9E7B-5372-329C-1F86C471C0FC}"/>
                  </a:ext>
                </a:extLst>
              </p:cNvPr>
              <p:cNvSpPr txBox="1"/>
              <p:nvPr/>
            </p:nvSpPr>
            <p:spPr>
              <a:xfrm>
                <a:off x="6719445" y="4957577"/>
                <a:ext cx="4731039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𝑠𝑠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𝑛𝑠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type m:val="lin"/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𝑠𝑎𝑡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" name="Textfeld 11">
                <a:extLst>
                  <a:ext uri="{FF2B5EF4-FFF2-40B4-BE49-F238E27FC236}">
                    <a16:creationId xmlns:a16="http://schemas.microsoft.com/office/drawing/2014/main" id="{086D609A-9E7B-5372-329C-1F86C471C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45" y="4957577"/>
                <a:ext cx="4731039" cy="616387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Bildplatzhalter 10">
            <a:extLst>
              <a:ext uri="{FF2B5EF4-FFF2-40B4-BE49-F238E27FC236}">
                <a16:creationId xmlns:a16="http://schemas.microsoft.com/office/drawing/2014/main" id="{AEF4712B-0BD3-E1E9-6C1C-4AE747911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0" y="1129580"/>
            <a:ext cx="6130330" cy="3503045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03E366-822F-A201-6AB0-E159A7F46B2D}"/>
              </a:ext>
            </a:extLst>
          </p:cNvPr>
          <p:cNvSpPr/>
          <p:nvPr/>
        </p:nvSpPr>
        <p:spPr>
          <a:xfrm>
            <a:off x="1355089" y="4328160"/>
            <a:ext cx="1572261" cy="3044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290C32-ECCC-DB85-2848-8A010F8387A1}"/>
              </a:ext>
            </a:extLst>
          </p:cNvPr>
          <p:cNvSpPr/>
          <p:nvPr/>
        </p:nvSpPr>
        <p:spPr>
          <a:xfrm>
            <a:off x="2355850" y="4703106"/>
            <a:ext cx="1574800" cy="304465"/>
          </a:xfrm>
          <a:prstGeom prst="rect">
            <a:avLst/>
          </a:prstGeom>
          <a:noFill/>
          <a:ln w="57150">
            <a:solidFill>
              <a:srgbClr val="00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796284-FCFC-9F53-CDB8-D83F5CCB8505}"/>
              </a:ext>
            </a:extLst>
          </p:cNvPr>
          <p:cNvSpPr/>
          <p:nvPr/>
        </p:nvSpPr>
        <p:spPr>
          <a:xfrm>
            <a:off x="2339340" y="3953214"/>
            <a:ext cx="1780968" cy="3044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97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EF6F7-EA74-6214-BA30-E1ACE1E7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Interpretation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B072BE-CFF9-B155-6558-E0A8C5E8D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General </a:t>
            </a:r>
            <a:r>
              <a:rPr lang="de-CH" dirty="0" err="1"/>
              <a:t>remarks</a:t>
            </a:r>
            <a:endParaRPr lang="de-CH" dirty="0"/>
          </a:p>
          <a:p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assume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main</a:t>
            </a:r>
            <a:r>
              <a:rPr lang="de-CH" dirty="0"/>
              <a:t> </a:t>
            </a:r>
            <a:r>
              <a:rPr lang="de-CH" dirty="0" err="1"/>
              <a:t>contributer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F2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photon</a:t>
            </a:r>
            <a:r>
              <a:rPr lang="de-CH" dirty="0"/>
              <a:t> </a:t>
            </a:r>
            <a:r>
              <a:rPr lang="de-CH" dirty="0" err="1"/>
              <a:t>absorption</a:t>
            </a:r>
            <a:r>
              <a:rPr lang="de-CH" dirty="0"/>
              <a:t>.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an </a:t>
            </a:r>
            <a:r>
              <a:rPr lang="de-CH" dirty="0" err="1"/>
              <a:t>increase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photon</a:t>
            </a:r>
            <a:r>
              <a:rPr lang="de-CH" dirty="0"/>
              <a:t> rate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temperature</a:t>
            </a:r>
            <a:r>
              <a:rPr lang="de-CH" dirty="0"/>
              <a:t>.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also </a:t>
            </a:r>
            <a:r>
              <a:rPr lang="de-CH" dirty="0" err="1"/>
              <a:t>been</a:t>
            </a:r>
            <a:r>
              <a:rPr lang="de-CH" dirty="0"/>
              <a:t> </a:t>
            </a:r>
            <a:r>
              <a:rPr lang="de-CH" dirty="0" err="1"/>
              <a:t>reported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[1]</a:t>
            </a:r>
          </a:p>
          <a:p>
            <a:r>
              <a:rPr lang="de-CH" dirty="0"/>
              <a:t>The </a:t>
            </a:r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effects</a:t>
            </a:r>
            <a:r>
              <a:rPr lang="de-CH" dirty="0"/>
              <a:t> in </a:t>
            </a:r>
            <a:r>
              <a:rPr lang="de-CH" dirty="0" err="1"/>
              <a:t>saturation</a:t>
            </a:r>
            <a:r>
              <a:rPr lang="de-CH" dirty="0"/>
              <a:t> </a:t>
            </a:r>
            <a:r>
              <a:rPr lang="de-CH" dirty="0" err="1"/>
              <a:t>fluence</a:t>
            </a:r>
            <a:r>
              <a:rPr lang="de-CH" dirty="0"/>
              <a:t> and F2 </a:t>
            </a:r>
            <a:r>
              <a:rPr lang="de-CH" dirty="0" err="1"/>
              <a:t>can</a:t>
            </a:r>
            <a:r>
              <a:rPr lang="de-CH" dirty="0"/>
              <a:t> also </a:t>
            </a:r>
            <a:r>
              <a:rPr lang="de-CH" dirty="0" err="1"/>
              <a:t>come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resonance</a:t>
            </a:r>
            <a:r>
              <a:rPr lang="de-CH" dirty="0"/>
              <a:t> shift due to thermal </a:t>
            </a:r>
            <a:r>
              <a:rPr lang="de-CH" dirty="0" err="1"/>
              <a:t>expansion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QW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173968-AE21-949F-7E38-9EC79CAE39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13B561-256F-483C-A8A2-E2D6254F3313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785D75-6984-C4F4-1AAE-180028E27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6D12F-7110-029A-7DD0-953364F34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79BCF2-2E65-A0BA-597D-146DD1BD1CF2}"/>
              </a:ext>
            </a:extLst>
          </p:cNvPr>
          <p:cNvSpPr txBox="1"/>
          <p:nvPr/>
        </p:nvSpPr>
        <p:spPr>
          <a:xfrm>
            <a:off x="635311" y="5979090"/>
            <a:ext cx="9144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[1] Krishnamurthy, S., Yu, Z. G., Gonzalez, L. P., &amp; Guha, S. (2011). Temperature- and wavelength-dependent two-photon and free-carrier absorption in GaAs, </a:t>
            </a:r>
            <a:r>
              <a:rPr lang="en-GB" sz="1200" dirty="0" err="1"/>
              <a:t>InP</a:t>
            </a:r>
            <a:r>
              <a:rPr lang="en-GB" sz="1200" dirty="0"/>
              <a:t>, </a:t>
            </a:r>
            <a:r>
              <a:rPr lang="en-GB" sz="1200" dirty="0" err="1"/>
              <a:t>GaInAs</a:t>
            </a:r>
            <a:r>
              <a:rPr lang="en-GB" sz="1200" dirty="0"/>
              <a:t>, and </a:t>
            </a:r>
            <a:r>
              <a:rPr lang="en-GB" sz="1200" dirty="0" err="1"/>
              <a:t>InAsP</a:t>
            </a:r>
            <a:r>
              <a:rPr lang="en-GB" sz="1200" dirty="0"/>
              <a:t>. </a:t>
            </a:r>
            <a:r>
              <a:rPr lang="en-GB" sz="1200" i="1" dirty="0"/>
              <a:t>Journal of Applied Physics</a:t>
            </a:r>
            <a:r>
              <a:rPr lang="en-GB" sz="1200" dirty="0"/>
              <a:t>, </a:t>
            </a:r>
            <a:r>
              <a:rPr lang="en-GB" sz="1200" i="1" dirty="0"/>
              <a:t>109</a:t>
            </a:r>
            <a:r>
              <a:rPr lang="en-GB" sz="1200" dirty="0"/>
              <a:t>(3), 033102. https://doi.org/10.1063/1.3533775</a:t>
            </a:r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AE729557-7BEF-4D93-95C7-571CD5F4EDE7}"/>
              </a:ext>
            </a:extLst>
          </p:cNvPr>
          <p:cNvGrpSpPr/>
          <p:nvPr/>
        </p:nvGrpSpPr>
        <p:grpSpPr>
          <a:xfrm>
            <a:off x="3334923" y="171104"/>
            <a:ext cx="2734200" cy="497880"/>
            <a:chOff x="3334923" y="171104"/>
            <a:chExt cx="273420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D191F674-493D-5310-5354-D1CCBAA2927E}"/>
                    </a:ext>
                  </a:extLst>
                </p14:cNvPr>
                <p14:cNvContentPartPr/>
                <p14:nvPr/>
              </p14:nvContentPartPr>
              <p14:xfrm>
                <a:off x="3334923" y="265064"/>
                <a:ext cx="513000" cy="40392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D191F674-493D-5310-5354-D1CCBAA292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25923" y="256424"/>
                  <a:ext cx="530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BF61A27-915B-9CEE-C8B7-09BB189B6C3F}"/>
                    </a:ext>
                  </a:extLst>
                </p14:cNvPr>
                <p14:cNvContentPartPr/>
                <p14:nvPr/>
              </p14:nvContentPartPr>
              <p14:xfrm>
                <a:off x="3827043" y="171104"/>
                <a:ext cx="248040" cy="42984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4BF61A27-915B-9CEE-C8B7-09BB189B6C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8043" y="162464"/>
                  <a:ext cx="2656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3C70DC2D-CB3A-D703-3A5F-83AB9765EF0F}"/>
                    </a:ext>
                  </a:extLst>
                </p14:cNvPr>
                <p14:cNvContentPartPr/>
                <p14:nvPr/>
              </p14:nvContentPartPr>
              <p14:xfrm>
                <a:off x="4037283" y="422744"/>
                <a:ext cx="286920" cy="1580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3C70DC2D-CB3A-D703-3A5F-83AB9765EF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28643" y="414104"/>
                  <a:ext cx="304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87CA6C80-D7D2-9893-2449-1849BB05DC8A}"/>
                    </a:ext>
                  </a:extLst>
                </p14:cNvPr>
                <p14:cNvContentPartPr/>
                <p14:nvPr/>
              </p14:nvContentPartPr>
              <p14:xfrm>
                <a:off x="4237803" y="402584"/>
                <a:ext cx="233640" cy="10440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87CA6C80-D7D2-9893-2449-1849BB05DC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28803" y="393944"/>
                  <a:ext cx="251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B678D1A6-81EE-325D-FB75-5A2CA7C9DE73}"/>
                    </a:ext>
                  </a:extLst>
                </p14:cNvPr>
                <p14:cNvContentPartPr/>
                <p14:nvPr/>
              </p14:nvContentPartPr>
              <p14:xfrm>
                <a:off x="4302243" y="367304"/>
                <a:ext cx="463680" cy="24588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B678D1A6-81EE-325D-FB75-5A2CA7C9DE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3243" y="358304"/>
                  <a:ext cx="481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3D7C5274-1AF9-FDA1-D01F-A86029C07734}"/>
                    </a:ext>
                  </a:extLst>
                </p14:cNvPr>
                <p14:cNvContentPartPr/>
                <p14:nvPr/>
              </p14:nvContentPartPr>
              <p14:xfrm>
                <a:off x="4801923" y="229424"/>
                <a:ext cx="35640" cy="291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3D7C5274-1AF9-FDA1-D01F-A86029C077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93283" y="220424"/>
                  <a:ext cx="53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4082362F-94A8-0B14-8C70-643C5435F1BD}"/>
                    </a:ext>
                  </a:extLst>
                </p14:cNvPr>
                <p14:cNvContentPartPr/>
                <p14:nvPr/>
              </p14:nvContentPartPr>
              <p14:xfrm>
                <a:off x="4776363" y="419864"/>
                <a:ext cx="228960" cy="13680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4082362F-94A8-0B14-8C70-643C5435F1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67363" y="410864"/>
                  <a:ext cx="246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9E476BAD-5BBF-855D-C2B3-C5B3FC6EA97F}"/>
                    </a:ext>
                  </a:extLst>
                </p14:cNvPr>
                <p14:cNvContentPartPr/>
                <p14:nvPr/>
              </p14:nvContentPartPr>
              <p14:xfrm>
                <a:off x="5260563" y="385664"/>
                <a:ext cx="302760" cy="14256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9E476BAD-5BBF-855D-C2B3-C5B3FC6EA9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51563" y="377024"/>
                  <a:ext cx="320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C099211D-5D53-06F6-F963-23BFA63D2502}"/>
                    </a:ext>
                  </a:extLst>
                </p14:cNvPr>
                <p14:cNvContentPartPr/>
                <p14:nvPr/>
              </p14:nvContentPartPr>
              <p14:xfrm>
                <a:off x="5510043" y="352184"/>
                <a:ext cx="559080" cy="23256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C099211D-5D53-06F6-F963-23BFA63D25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01403" y="343544"/>
                  <a:ext cx="576720" cy="25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63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A1221-38F5-AB62-D27A-AA2AAD99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Gain</a:t>
            </a:r>
            <a:r>
              <a:rPr lang="de-CH" dirty="0"/>
              <a:t> </a:t>
            </a:r>
            <a:r>
              <a:rPr lang="de-CH" dirty="0" err="1"/>
              <a:t>saturation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MIXSEL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B1455750-F3E8-125A-16F6-DCC2FC740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817" y="1129580"/>
            <a:ext cx="9548523" cy="5047383"/>
          </a:xfrm>
        </p:spPr>
        <p:txBody>
          <a:bodyPr/>
          <a:lstStyle/>
          <a:p>
            <a:r>
              <a:rPr lang="de-CH" dirty="0" err="1"/>
              <a:t>Expected</a:t>
            </a:r>
            <a:r>
              <a:rPr lang="de-CH" dirty="0"/>
              <a:t> a </a:t>
            </a:r>
            <a:r>
              <a:rPr lang="de-CH" dirty="0" err="1"/>
              <a:t>superposition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SESAM and VECSEL </a:t>
            </a:r>
            <a:r>
              <a:rPr lang="de-CH" dirty="0" err="1"/>
              <a:t>profile</a:t>
            </a:r>
            <a:endParaRPr lang="de-CH" dirty="0"/>
          </a:p>
          <a:p>
            <a:endParaRPr lang="de-CH" dirty="0"/>
          </a:p>
          <a:p>
            <a:r>
              <a:rPr lang="de-CH" dirty="0"/>
              <a:t>SV172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bigger</a:t>
            </a:r>
            <a:r>
              <a:rPr lang="de-CH" dirty="0"/>
              <a:t> </a:t>
            </a:r>
            <a:r>
              <a:rPr lang="de-CH" dirty="0" err="1"/>
              <a:t>contribution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SESAM </a:t>
            </a:r>
            <a:r>
              <a:rPr lang="de-CH" dirty="0" err="1"/>
              <a:t>compared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SV176</a:t>
            </a:r>
          </a:p>
        </p:txBody>
      </p:sp>
      <p:pic>
        <p:nvPicPr>
          <p:cNvPr id="18" name="Inhaltsplatzhalter 11">
            <a:extLst>
              <a:ext uri="{FF2B5EF4-FFF2-40B4-BE49-F238E27FC236}">
                <a16:creationId xmlns:a16="http://schemas.microsoft.com/office/drawing/2014/main" id="{C83E6D5B-C13E-4680-DFC1-8310ACE4E5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17" y="2637124"/>
            <a:ext cx="5149474" cy="384167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E39494-820F-1C58-08B3-44878843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437A5-A0C0-480B-AAE5-C94B8F7FC815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08CA4E-3606-1C01-3598-3177C2DAE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136EDC-4F26-1DA2-5DE4-09303F32E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/>
          </a:p>
        </p:txBody>
      </p:sp>
      <p:pic>
        <p:nvPicPr>
          <p:cNvPr id="19" name="Inhaltsplatzhalter 7">
            <a:extLst>
              <a:ext uri="{FF2B5EF4-FFF2-40B4-BE49-F238E27FC236}">
                <a16:creationId xmlns:a16="http://schemas.microsoft.com/office/drawing/2014/main" id="{6D705F1B-8BE2-6D35-158B-EA67230492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6" r="-6606"/>
          <a:stretch/>
        </p:blipFill>
        <p:spPr>
          <a:xfrm>
            <a:off x="6095999" y="2637124"/>
            <a:ext cx="5791197" cy="37675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00196A-B7CC-5DEA-B7F5-D65868F8DF30}"/>
              </a:ext>
            </a:extLst>
          </p:cNvPr>
          <p:cNvSpPr txBox="1"/>
          <p:nvPr/>
        </p:nvSpPr>
        <p:spPr>
          <a:xfrm>
            <a:off x="1010212" y="290387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</a:t>
            </a:r>
            <a:r>
              <a:rPr lang="en-US" dirty="0" err="1"/>
              <a:t>modelock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C7C43-F063-4946-D3F5-5BC0286EA097}"/>
              </a:ext>
            </a:extLst>
          </p:cNvPr>
          <p:cNvSpPr txBox="1"/>
          <p:nvPr/>
        </p:nvSpPr>
        <p:spPr>
          <a:xfrm>
            <a:off x="6973096" y="293950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</a:t>
            </a:r>
            <a:r>
              <a:rPr lang="en-US" dirty="0" err="1"/>
              <a:t>modelock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3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B0143-76D5-32C2-3127-C47B9B27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Measurement 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B3F454-4A84-EE08-AC67-A7FB8C7508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Setup located in the SESAM lab</a:t>
            </a:r>
          </a:p>
          <a:p>
            <a:pPr>
              <a:lnSpc>
                <a:spcPct val="110000"/>
              </a:lnSpc>
            </a:pPr>
            <a:r>
              <a:rPr lang="en-US" dirty="0"/>
              <a:t>VECSEL chip:  screwed on heatsink</a:t>
            </a:r>
          </a:p>
          <a:p>
            <a:pPr>
              <a:lnSpc>
                <a:spcPct val="110000"/>
              </a:lnSpc>
            </a:pPr>
            <a:r>
              <a:rPr lang="en-US" dirty="0"/>
              <a:t>Temperature: Peltier-controlled heatsink</a:t>
            </a:r>
          </a:p>
          <a:p>
            <a:pPr>
              <a:lnSpc>
                <a:spcPct val="110000"/>
              </a:lnSpc>
            </a:pPr>
            <a:r>
              <a:rPr lang="en-US" dirty="0"/>
              <a:t>Pump power: Diode laser for optical pumping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0BD3D0B-2959-32F9-2F54-65BB934D42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500455"/>
            <a:ext cx="5568950" cy="430635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DCAE9B-27ED-6DE9-B18A-3BDBB9A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E2DF-2711-4B1D-BE91-3F2FF25DFC88}" type="datetime1">
              <a:rPr lang="de-CH" noProof="0" smtClean="0"/>
              <a:t>30.05.2023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4F9C55-F6FB-A634-79FE-3C84AF75D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 dirty="0"/>
              <a:t>Ulrich Sauter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431DED-A213-CD20-D5EC-04B0B3A1E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5D592B-32C5-D3D4-193E-2C011CD7B75B}"/>
              </a:ext>
            </a:extLst>
          </p:cNvPr>
          <p:cNvSpPr txBox="1"/>
          <p:nvPr/>
        </p:nvSpPr>
        <p:spPr>
          <a:xfrm>
            <a:off x="6466951" y="5826548"/>
            <a:ext cx="54202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adopted from: M. Gaulke et al, </a:t>
            </a:r>
            <a:r>
              <a:rPr lang="en-US" sz="1100" i="1" dirty="0"/>
              <a:t>Optics Express </a:t>
            </a:r>
            <a:r>
              <a:rPr lang="en-US" sz="1100" dirty="0"/>
              <a:t>29, 40360-40373 (2021)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6F0A7F-12F2-4C0F-0DC0-211F75768F12}"/>
              </a:ext>
            </a:extLst>
          </p:cNvPr>
          <p:cNvSpPr/>
          <p:nvPr/>
        </p:nvSpPr>
        <p:spPr>
          <a:xfrm>
            <a:off x="6063615" y="3089942"/>
            <a:ext cx="1118870" cy="1345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9929E9-37FB-B532-AE86-673E1CFC3258}"/>
              </a:ext>
            </a:extLst>
          </p:cNvPr>
          <p:cNvSpPr/>
          <p:nvPr/>
        </p:nvSpPr>
        <p:spPr>
          <a:xfrm>
            <a:off x="6466951" y="3233129"/>
            <a:ext cx="330089" cy="89943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72EC84-A7ED-04B4-917F-6339FEA950AD}"/>
              </a:ext>
            </a:extLst>
          </p:cNvPr>
          <p:cNvSpPr/>
          <p:nvPr/>
        </p:nvSpPr>
        <p:spPr>
          <a:xfrm>
            <a:off x="6610514" y="3717236"/>
            <a:ext cx="1828636" cy="1426264"/>
          </a:xfrm>
          <a:prstGeom prst="rect">
            <a:avLst/>
          </a:prstGeom>
          <a:noFill/>
          <a:ln w="57150">
            <a:solidFill>
              <a:srgbClr val="00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3A278-5FAB-3BA5-A72F-7444B178DB0A}"/>
              </a:ext>
            </a:extLst>
          </p:cNvPr>
          <p:cNvSpPr/>
          <p:nvPr/>
        </p:nvSpPr>
        <p:spPr>
          <a:xfrm>
            <a:off x="687384" y="1612455"/>
            <a:ext cx="4208467" cy="40499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EB2A79-491A-7F9B-0614-7534A5EF634E}"/>
              </a:ext>
            </a:extLst>
          </p:cNvPr>
          <p:cNvSpPr/>
          <p:nvPr/>
        </p:nvSpPr>
        <p:spPr>
          <a:xfrm>
            <a:off x="682682" y="2528047"/>
            <a:ext cx="5174147" cy="404995"/>
          </a:xfrm>
          <a:prstGeom prst="rect">
            <a:avLst/>
          </a:prstGeom>
          <a:noFill/>
          <a:ln w="57150">
            <a:solidFill>
              <a:srgbClr val="00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63B7A-86BD-C516-6B10-C1038C14B5EB}"/>
              </a:ext>
            </a:extLst>
          </p:cNvPr>
          <p:cNvSpPr/>
          <p:nvPr/>
        </p:nvSpPr>
        <p:spPr>
          <a:xfrm>
            <a:off x="682683" y="2054188"/>
            <a:ext cx="4600517" cy="4049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ABFB21B1-9A36-9855-6C68-A48CEBD60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20" t="7782" r="19745" b="3910"/>
          <a:stretch/>
        </p:blipFill>
        <p:spPr>
          <a:xfrm>
            <a:off x="6994308" y="1500455"/>
            <a:ext cx="3924733" cy="43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14" grpId="0" animBg="1"/>
      <p:bldP spid="13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B0143-76D5-32C2-3127-C47B9B27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Measurement 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B3F454-4A84-EE08-AC67-A7FB8C750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817" y="1129580"/>
            <a:ext cx="5647201" cy="50473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Setup located in the SESAM lab</a:t>
            </a:r>
          </a:p>
          <a:p>
            <a:pPr>
              <a:lnSpc>
                <a:spcPct val="110000"/>
              </a:lnSpc>
            </a:pPr>
            <a:r>
              <a:rPr lang="en-US" dirty="0"/>
              <a:t>VECSEL chip:  screwed on heatsink</a:t>
            </a:r>
          </a:p>
          <a:p>
            <a:pPr>
              <a:lnSpc>
                <a:spcPct val="110000"/>
              </a:lnSpc>
            </a:pPr>
            <a:r>
              <a:rPr lang="en-US" dirty="0"/>
              <a:t>Temperature: Peltier-controlled heatsink</a:t>
            </a:r>
          </a:p>
          <a:p>
            <a:pPr>
              <a:lnSpc>
                <a:spcPct val="110000"/>
              </a:lnSpc>
            </a:pPr>
            <a:r>
              <a:rPr lang="en-US" dirty="0"/>
              <a:t>Pump power: Diode laser for optical pumping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400" dirty="0"/>
              <a:t>Improvement of setup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Automate control of pump power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0BD3D0B-2959-32F9-2F54-65BB934D42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500455"/>
            <a:ext cx="5568950" cy="430635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DCAE9B-27ED-6DE9-B18A-3BDBB9A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E2DF-2711-4B1D-BE91-3F2FF25DFC88}" type="datetime1">
              <a:rPr lang="de-CH" noProof="0" smtClean="0"/>
              <a:t>30.05.2023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4F9C55-F6FB-A634-79FE-3C84AF75D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431DED-A213-CD20-D5EC-04B0B3A1E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B202AA-41E3-E9DA-14D5-0D38A2E0289E}"/>
              </a:ext>
            </a:extLst>
          </p:cNvPr>
          <p:cNvSpPr/>
          <p:nvPr/>
        </p:nvSpPr>
        <p:spPr>
          <a:xfrm>
            <a:off x="9391650" y="3079870"/>
            <a:ext cx="1397000" cy="882529"/>
          </a:xfrm>
          <a:prstGeom prst="rect">
            <a:avLst/>
          </a:prstGeom>
          <a:noFill/>
          <a:ln w="57150">
            <a:solidFill>
              <a:srgbClr val="077CF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72EC84-A7ED-04B4-917F-6339FEA950AD}"/>
              </a:ext>
            </a:extLst>
          </p:cNvPr>
          <p:cNvSpPr/>
          <p:nvPr/>
        </p:nvSpPr>
        <p:spPr>
          <a:xfrm>
            <a:off x="6623050" y="3727570"/>
            <a:ext cx="1717502" cy="1415929"/>
          </a:xfrm>
          <a:prstGeom prst="rect">
            <a:avLst/>
          </a:prstGeom>
          <a:noFill/>
          <a:ln w="57150">
            <a:solidFill>
              <a:srgbClr val="00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5D592B-32C5-D3D4-193E-2C011CD7B75B}"/>
              </a:ext>
            </a:extLst>
          </p:cNvPr>
          <p:cNvSpPr txBox="1"/>
          <p:nvPr/>
        </p:nvSpPr>
        <p:spPr>
          <a:xfrm>
            <a:off x="6466951" y="5826548"/>
            <a:ext cx="54202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adopted from: M. Gaulke et al, </a:t>
            </a:r>
            <a:r>
              <a:rPr lang="en-US" sz="1100" i="1" dirty="0"/>
              <a:t>Optics Express </a:t>
            </a:r>
            <a:r>
              <a:rPr lang="en-US" sz="1100" dirty="0"/>
              <a:t>29, 40360-40373 (2021)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6F0A7F-12F2-4C0F-0DC0-211F75768F12}"/>
              </a:ext>
            </a:extLst>
          </p:cNvPr>
          <p:cNvSpPr/>
          <p:nvPr/>
        </p:nvSpPr>
        <p:spPr>
          <a:xfrm>
            <a:off x="6063615" y="3089942"/>
            <a:ext cx="1118870" cy="1345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9929E9-37FB-B532-AE86-673E1CFC3258}"/>
              </a:ext>
            </a:extLst>
          </p:cNvPr>
          <p:cNvSpPr/>
          <p:nvPr/>
        </p:nvSpPr>
        <p:spPr>
          <a:xfrm>
            <a:off x="6466951" y="3233129"/>
            <a:ext cx="330089" cy="89943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0331EA3C-43AD-D69D-D79E-0BA3D3FD5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4" r="8404"/>
          <a:stretch/>
        </p:blipFill>
        <p:spPr>
          <a:xfrm>
            <a:off x="6351388" y="1352221"/>
            <a:ext cx="5047383" cy="455638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DD1286-07F3-6022-518B-DC92F97801FF}"/>
              </a:ext>
            </a:extLst>
          </p:cNvPr>
          <p:cNvSpPr/>
          <p:nvPr/>
        </p:nvSpPr>
        <p:spPr>
          <a:xfrm>
            <a:off x="6941820" y="2349695"/>
            <a:ext cx="2156460" cy="853440"/>
          </a:xfrm>
          <a:prstGeom prst="rightArrow">
            <a:avLst>
              <a:gd name="adj1" fmla="val 50000"/>
              <a:gd name="adj2" fmla="val 70536"/>
            </a:avLst>
          </a:prstGeom>
          <a:solidFill>
            <a:srgbClr val="FF3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B72B2ABF-2714-24D0-BD8D-D75221E94E81}"/>
              </a:ext>
            </a:extLst>
          </p:cNvPr>
          <p:cNvSpPr/>
          <p:nvPr/>
        </p:nvSpPr>
        <p:spPr>
          <a:xfrm>
            <a:off x="687384" y="1612455"/>
            <a:ext cx="4208467" cy="40499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DF652ADA-9318-9048-757E-29C9AC33CA71}"/>
              </a:ext>
            </a:extLst>
          </p:cNvPr>
          <p:cNvSpPr/>
          <p:nvPr/>
        </p:nvSpPr>
        <p:spPr>
          <a:xfrm>
            <a:off x="682682" y="2528047"/>
            <a:ext cx="5174147" cy="404995"/>
          </a:xfrm>
          <a:prstGeom prst="rect">
            <a:avLst/>
          </a:prstGeom>
          <a:noFill/>
          <a:ln w="57150">
            <a:solidFill>
              <a:srgbClr val="00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8DC73BED-F44D-82BC-C9A5-42FED547B5EC}"/>
              </a:ext>
            </a:extLst>
          </p:cNvPr>
          <p:cNvSpPr/>
          <p:nvPr/>
        </p:nvSpPr>
        <p:spPr>
          <a:xfrm>
            <a:off x="682683" y="2054188"/>
            <a:ext cx="4600517" cy="4049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3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5239A-5207-6E60-4B98-F3C191EF69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42B21F-4BA2-4E5A-A43C-8446FBC20A82}" type="datetime1">
              <a:rPr lang="de-CH" smtClean="0"/>
              <a:t>30.05.2023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084E2-1428-A8EF-E0D8-7170A7FAC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Ulrich Sauter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D0C6C-E5B2-5C31-DC3E-716EEEB8F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2F4810-B4D7-8441-89F3-DB43273A1B1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A98DB48-91A0-73A0-9362-4F4CA68C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66675"/>
            <a:ext cx="11329987" cy="747713"/>
          </a:xfrm>
        </p:spPr>
        <p:txBody>
          <a:bodyPr/>
          <a:lstStyle/>
          <a:p>
            <a:r>
              <a:rPr lang="de-CH" dirty="0"/>
              <a:t>Measurement Setup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5D0B2D-7532-87A4-B91C-EE9F57BC9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821" y="5948457"/>
            <a:ext cx="8710357" cy="414244"/>
          </a:xfrm>
        </p:spPr>
        <p:txBody>
          <a:bodyPr/>
          <a:lstStyle/>
          <a:p>
            <a:r>
              <a:rPr lang="en-US" dirty="0"/>
              <a:t>Integrated into existing software</a:t>
            </a:r>
          </a:p>
        </p:txBody>
      </p: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D68DF6-DBC0-C759-F1F5-2638D8C4F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21" y="864930"/>
            <a:ext cx="8710357" cy="512813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CF9453E-F960-A41A-A90F-0B958AEAA482}"/>
              </a:ext>
            </a:extLst>
          </p:cNvPr>
          <p:cNvSpPr/>
          <p:nvPr/>
        </p:nvSpPr>
        <p:spPr>
          <a:xfrm>
            <a:off x="2540726" y="3546567"/>
            <a:ext cx="1737360" cy="248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644C30-A470-2402-1230-413ECCFAE55D}"/>
              </a:ext>
            </a:extLst>
          </p:cNvPr>
          <p:cNvSpPr/>
          <p:nvPr/>
        </p:nvSpPr>
        <p:spPr>
          <a:xfrm>
            <a:off x="3368995" y="3606165"/>
            <a:ext cx="277178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EC4DC8-F250-EDB1-D76D-F7A29C252152}"/>
              </a:ext>
            </a:extLst>
          </p:cNvPr>
          <p:cNvSpPr txBox="1"/>
          <p:nvPr/>
        </p:nvSpPr>
        <p:spPr>
          <a:xfrm>
            <a:off x="3298986" y="3559766"/>
            <a:ext cx="6943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/>
              <a:t>[0 10 16]</a:t>
            </a:r>
          </a:p>
        </p:txBody>
      </p:sp>
    </p:spTree>
    <p:extLst>
      <p:ext uri="{BB962C8B-B14F-4D97-AF65-F5344CB8AC3E}">
        <p14:creationId xmlns:p14="http://schemas.microsoft.com/office/powerpoint/2010/main" val="375754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4038C8F-1357-E73F-DD95-9B97C763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 analysis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BA8447D3-41BA-0950-7232-1191CC6C93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1163" y="1550393"/>
            <a:ext cx="5608637" cy="4206477"/>
          </a:xfrm>
        </p:spPr>
      </p:pic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13CBB92C-29F1-AF49-B074-55A41B255F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8400" y="1619234"/>
            <a:ext cx="3389064" cy="389707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486A17-B7F5-7C8D-E53A-45FE0E9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7DC67-D3A3-430F-B3C8-494E7BEC24AD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48E65-4674-3359-B9DD-7F7E120D5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47017-EF39-6414-CC0E-019EF873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73995F-6095-7BD7-D1AA-E4EF4572958D}"/>
              </a:ext>
            </a:extLst>
          </p:cNvPr>
          <p:cNvGrpSpPr/>
          <p:nvPr/>
        </p:nvGrpSpPr>
        <p:grpSpPr>
          <a:xfrm>
            <a:off x="1627544" y="1858669"/>
            <a:ext cx="819455" cy="875006"/>
            <a:chOff x="1290258" y="1598798"/>
            <a:chExt cx="819455" cy="875006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7969680-BBA6-3F9B-8983-A14AA0BA25D4}"/>
                </a:ext>
              </a:extLst>
            </p:cNvPr>
            <p:cNvSpPr txBox="1"/>
            <p:nvPr/>
          </p:nvSpPr>
          <p:spPr>
            <a:xfrm>
              <a:off x="1290258" y="1598798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S+PL</a:t>
              </a:r>
              <a:endParaRPr lang="de-CH" sz="2000" dirty="0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A71149A-1251-4283-FCFD-5ECF7D82AA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1699986" y="1998908"/>
              <a:ext cx="0" cy="474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3FBDC22-5984-CFE3-93AF-6E729808C072}"/>
              </a:ext>
            </a:extLst>
          </p:cNvPr>
          <p:cNvGrpSpPr/>
          <p:nvPr/>
        </p:nvGrpSpPr>
        <p:grpSpPr>
          <a:xfrm>
            <a:off x="1942260" y="1040574"/>
            <a:ext cx="1181734" cy="766323"/>
            <a:chOff x="1855845" y="607536"/>
            <a:chExt cx="1181734" cy="766323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BEC99F9-FB3A-E12D-6E14-9825CDD29AF1}"/>
                </a:ext>
              </a:extLst>
            </p:cNvPr>
            <p:cNvSpPr txBox="1"/>
            <p:nvPr/>
          </p:nvSpPr>
          <p:spPr>
            <a:xfrm>
              <a:off x="1855845" y="607536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S+PL+M</a:t>
              </a:r>
              <a:endParaRPr lang="de-CH" sz="2000" dirty="0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F35C009-B804-9A79-D325-7FEF207AE57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446712" y="1007646"/>
              <a:ext cx="0" cy="3662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34425D3-4D41-B73D-B99F-5905C1372718}"/>
              </a:ext>
            </a:extLst>
          </p:cNvPr>
          <p:cNvGrpSpPr/>
          <p:nvPr/>
        </p:nvGrpSpPr>
        <p:grpSpPr>
          <a:xfrm>
            <a:off x="2935481" y="3397659"/>
            <a:ext cx="397866" cy="874196"/>
            <a:chOff x="3085828" y="2906820"/>
            <a:chExt cx="397866" cy="874196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3B187566-BCA7-048E-B0B1-86849ACDEC42}"/>
                </a:ext>
              </a:extLst>
            </p:cNvPr>
            <p:cNvSpPr txBox="1"/>
            <p:nvPr/>
          </p:nvSpPr>
          <p:spPr>
            <a:xfrm>
              <a:off x="3085828" y="2906820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M</a:t>
              </a:r>
              <a:endParaRPr lang="de-CH" sz="2000" dirty="0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DEF5CBE-2150-86A7-39FC-0F6162822761}"/>
                </a:ext>
              </a:extLst>
            </p:cNvPr>
            <p:cNvCxnSpPr>
              <a:cxnSpLocks/>
            </p:cNvCxnSpPr>
            <p:nvPr/>
          </p:nvCxnSpPr>
          <p:spPr>
            <a:xfrm>
              <a:off x="3274341" y="3294069"/>
              <a:ext cx="0" cy="4869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32D3D79-B083-B1DC-7CB3-1FFF1691E72D}"/>
              </a:ext>
            </a:extLst>
          </p:cNvPr>
          <p:cNvGrpSpPr/>
          <p:nvPr/>
        </p:nvGrpSpPr>
        <p:grpSpPr>
          <a:xfrm>
            <a:off x="3639044" y="4295935"/>
            <a:ext cx="341760" cy="802819"/>
            <a:chOff x="3918444" y="3983120"/>
            <a:chExt cx="341760" cy="802819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362A443-B402-F819-773C-FA22AEC1452F}"/>
                </a:ext>
              </a:extLst>
            </p:cNvPr>
            <p:cNvSpPr txBox="1"/>
            <p:nvPr/>
          </p:nvSpPr>
          <p:spPr>
            <a:xfrm>
              <a:off x="3918444" y="3983120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Z</a:t>
              </a:r>
              <a:endParaRPr lang="de-CH" sz="2000" dirty="0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D7BE8921-C009-BFDB-C70F-175A19B8E46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4081309" y="4383230"/>
              <a:ext cx="8015" cy="4027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2C2D8B2-8B68-3CED-8C7E-97CF40BF7FD4}"/>
              </a:ext>
            </a:extLst>
          </p:cNvPr>
          <p:cNvGrpSpPr/>
          <p:nvPr/>
        </p:nvGrpSpPr>
        <p:grpSpPr>
          <a:xfrm>
            <a:off x="4417481" y="2953303"/>
            <a:ext cx="498855" cy="831605"/>
            <a:chOff x="4734276" y="2632091"/>
            <a:chExt cx="498855" cy="831605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D19E2F3F-D623-F045-E2E1-A53B37E0A41B}"/>
                </a:ext>
              </a:extLst>
            </p:cNvPr>
            <p:cNvSpPr txBox="1"/>
            <p:nvPr/>
          </p:nvSpPr>
          <p:spPr>
            <a:xfrm>
              <a:off x="4734276" y="2632091"/>
              <a:ext cx="498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PL</a:t>
              </a:r>
              <a:endParaRPr lang="de-CH" sz="2000" dirty="0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E5B8AD06-CD03-18F2-B768-3BB49D138E39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4967673" y="3032201"/>
              <a:ext cx="16031" cy="4314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575EAC-7DDB-A103-4725-1940C90CFD9D}"/>
              </a:ext>
            </a:extLst>
          </p:cNvPr>
          <p:cNvSpPr txBox="1"/>
          <p:nvPr/>
        </p:nvSpPr>
        <p:spPr>
          <a:xfrm>
            <a:off x="591044" y="6185118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Right images adopted from M. Mangold et al, </a:t>
            </a:r>
            <a:r>
              <a:rPr lang="en-US" sz="1100" i="1" dirty="0"/>
              <a:t>Optics Express </a:t>
            </a:r>
            <a:r>
              <a:rPr lang="en-US" sz="1100" dirty="0"/>
              <a:t>20(4), 4136–4148 (2012)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7C7542-AF23-A1D8-3B8E-9637835EDA99}"/>
              </a:ext>
            </a:extLst>
          </p:cNvPr>
          <p:cNvSpPr/>
          <p:nvPr/>
        </p:nvSpPr>
        <p:spPr>
          <a:xfrm>
            <a:off x="4666909" y="1708150"/>
            <a:ext cx="1190966" cy="301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A5D192-B0DE-539D-C2A2-966D14549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7268" y="1620000"/>
            <a:ext cx="3389064" cy="389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2E40808-3103-FF94-AFE3-717355D8D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8400" y="1620000"/>
            <a:ext cx="3389063" cy="3898800"/>
          </a:xfrm>
          <a:prstGeom prst="rect">
            <a:avLst/>
          </a:prstGeom>
        </p:spPr>
      </p:pic>
      <p:pic>
        <p:nvPicPr>
          <p:cNvPr id="42" name="Picture 41" descr="A diagram of a laser&#10;&#10;Description automatically generated with low confidence">
            <a:extLst>
              <a:ext uri="{FF2B5EF4-FFF2-40B4-BE49-F238E27FC236}">
                <a16:creationId xmlns:a16="http://schemas.microsoft.com/office/drawing/2014/main" id="{AA44D571-1DBD-94AB-A526-9FB009F592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400" y="1620000"/>
            <a:ext cx="3389064" cy="3898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293CED-10F8-DA6D-B6D8-CC37243D398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8400" y="1620000"/>
            <a:ext cx="3387600" cy="38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6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4038C8F-1357-E73F-DD95-9B97C763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method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D6C86-CB0F-B538-279C-A47E1448B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Original method:</a:t>
            </a:r>
          </a:p>
          <a:p>
            <a:endParaRPr lang="en-US" sz="2400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2577826-2CC1-B9C4-9A2F-32A3F912AE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72200" y="1565275"/>
            <a:ext cx="5568950" cy="41767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486A17-B7F5-7C8D-E53A-45FE0E9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0FBD-58F4-4207-9782-B5572AACC3FB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73870-8713-71EF-072D-F48A24065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47017-EF39-6414-CC0E-019EF873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3572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4038C8F-1357-E73F-DD95-9B97C763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Triggering method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D6C86-CB0F-B538-279C-A47E1448B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Original method:</a:t>
            </a:r>
          </a:p>
          <a:p>
            <a:pPr lvl="1"/>
            <a:r>
              <a:rPr lang="en-US" dirty="0"/>
              <a:t>Set a trigger level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2577826-2CC1-B9C4-9A2F-32A3F912AE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565275"/>
            <a:ext cx="5568950" cy="41767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486A17-B7F5-7C8D-E53A-45FE0E9D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134B-E82B-4B70-BF4F-4FBFFC23095F}" type="datetime1">
              <a:rPr lang="de-CH" noProof="0" smtClean="0"/>
              <a:t>30.05.2023</a:t>
            </a:fld>
            <a:endParaRPr lang="de-CH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456E1E-C97A-26E4-EDED-757FC8823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noProof="0"/>
              <a:t>Ulrich Sauter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47017-EF39-6414-CC0E-019EF873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97163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407A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0</TotalTime>
  <Words>2671</Words>
  <Application>Microsoft Office PowerPoint</Application>
  <PresentationFormat>Breitbild</PresentationFormat>
  <Paragraphs>484</Paragraphs>
  <Slides>31</Slides>
  <Notes>22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Cambria Math</vt:lpstr>
      <vt:lpstr>System Font Regular</vt:lpstr>
      <vt:lpstr>Wingdings</vt:lpstr>
      <vt:lpstr>Office Theme</vt:lpstr>
      <vt:lpstr>Measuring gain saturation of  novel 2-µm pump DBR VECSEL</vt:lpstr>
      <vt:lpstr>Pump DBR VECSEL – A novel VECSEL design </vt:lpstr>
      <vt:lpstr>Gain saturation</vt:lpstr>
      <vt:lpstr>Measurement Setup</vt:lpstr>
      <vt:lpstr>Measurement Setup</vt:lpstr>
      <vt:lpstr>Measurement Setup</vt:lpstr>
      <vt:lpstr>Signal analysis</vt:lpstr>
      <vt:lpstr>Triggering method</vt:lpstr>
      <vt:lpstr>Triggering method</vt:lpstr>
      <vt:lpstr>Triggering method</vt:lpstr>
      <vt:lpstr>Triggering method</vt:lpstr>
      <vt:lpstr>Triggering method</vt:lpstr>
      <vt:lpstr>Triggering method</vt:lpstr>
      <vt:lpstr>False triggering problem</vt:lpstr>
      <vt:lpstr>Improved trigger detection</vt:lpstr>
      <vt:lpstr>Improved trigger detection</vt:lpstr>
      <vt:lpstr>Improved trigger detection</vt:lpstr>
      <vt:lpstr>Overview of the chips</vt:lpstr>
      <vt:lpstr>Data evaluation</vt:lpstr>
      <vt:lpstr>Parameter saturation fluence F_sat</vt:lpstr>
      <vt:lpstr>Parameter small signal reflectivity R_ss</vt:lpstr>
      <vt:lpstr>Parameter rollover F_2</vt:lpstr>
      <vt:lpstr>Overview – Chips</vt:lpstr>
      <vt:lpstr>Comparison to previous work</vt:lpstr>
      <vt:lpstr>Summary &amp; Outlook</vt:lpstr>
      <vt:lpstr>Overview diamond, pump DBR</vt:lpstr>
      <vt:lpstr>Overview copper, pump DBR</vt:lpstr>
      <vt:lpstr>Overview no pump DBR</vt:lpstr>
      <vt:lpstr>Overview hybrid</vt:lpstr>
      <vt:lpstr>Interpretation</vt:lpstr>
      <vt:lpstr>Gain saturation for MIXSEL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gain saturation of 2um VECSEL</dc:title>
  <dc:creator>Ueli Sauter</dc:creator>
  <cp:lastModifiedBy>Ueli Sauter</cp:lastModifiedBy>
  <cp:revision>563</cp:revision>
  <dcterms:created xsi:type="dcterms:W3CDTF">2023-04-12T06:18:53Z</dcterms:created>
  <dcterms:modified xsi:type="dcterms:W3CDTF">2023-05-30T10:47:13Z</dcterms:modified>
</cp:coreProperties>
</file>